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charset="1" panose="00000500000000000000"/>
      <p:regular r:id="rId10"/>
    </p:embeddedFont>
    <p:embeddedFont>
      <p:font typeface="Muli Bold" charset="1" panose="00000800000000000000"/>
      <p:regular r:id="rId11"/>
    </p:embeddedFont>
    <p:embeddedFont>
      <p:font typeface="Muli Italics" charset="1" panose="00000500000000000000"/>
      <p:regular r:id="rId12"/>
    </p:embeddedFont>
    <p:embeddedFont>
      <p:font typeface="Muli Bold Italics" charset="1" panose="00000800000000000000"/>
      <p:regular r:id="rId13"/>
    </p:embeddedFont>
    <p:embeddedFont>
      <p:font typeface="Muli Extra-Light" charset="1" panose="00000300000000000000"/>
      <p:regular r:id="rId14"/>
    </p:embeddedFont>
    <p:embeddedFont>
      <p:font typeface="Muli Extra-Light Italics" charset="1" panose="00000300000000000000"/>
      <p:regular r:id="rId15"/>
    </p:embeddedFont>
    <p:embeddedFont>
      <p:font typeface="Muli Light" charset="1" panose="00000400000000000000"/>
      <p:regular r:id="rId16"/>
    </p:embeddedFont>
    <p:embeddedFont>
      <p:font typeface="Muli Light Italics" charset="1" panose="00000400000000000000"/>
      <p:regular r:id="rId17"/>
    </p:embeddedFont>
    <p:embeddedFont>
      <p:font typeface="Muli Semi-Bold" charset="1" panose="00000700000000000000"/>
      <p:regular r:id="rId18"/>
    </p:embeddedFont>
    <p:embeddedFont>
      <p:font typeface="Muli Semi-Bold Italics" charset="1" panose="00000700000000000000"/>
      <p:regular r:id="rId19"/>
    </p:embeddedFont>
    <p:embeddedFont>
      <p:font typeface="Muli Ultra-Bold" charset="1" panose="00000900000000000000"/>
      <p:regular r:id="rId20"/>
    </p:embeddedFont>
    <p:embeddedFont>
      <p:font typeface="Muli Ultra-Bold Italics" charset="1" panose="00000900000000000000"/>
      <p:regular r:id="rId21"/>
    </p:embeddedFont>
    <p:embeddedFont>
      <p:font typeface="Muli Heavy" charset="1" panose="00000A00000000000000"/>
      <p:regular r:id="rId22"/>
    </p:embeddedFont>
    <p:embeddedFont>
      <p:font typeface="Muli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11171022" y="0"/>
            <a:ext cx="6849313" cy="10287000"/>
            <a:chOff x="0" y="0"/>
            <a:chExt cx="1726227" cy="2592625"/>
          </a:xfrm>
        </p:grpSpPr>
        <p:sp>
          <p:nvSpPr>
            <p:cNvPr name="Freeform 3" id="3"/>
            <p:cNvSpPr/>
            <p:nvPr/>
          </p:nvSpPr>
          <p:spPr>
            <a:xfrm flipH="false" flipV="false" rot="0">
              <a:off x="0" y="0"/>
              <a:ext cx="1726227" cy="2592625"/>
            </a:xfrm>
            <a:custGeom>
              <a:avLst/>
              <a:gdLst/>
              <a:ahLst/>
              <a:cxnLst/>
              <a:rect r="r" b="b" t="t" l="l"/>
              <a:pathLst>
                <a:path h="2592625" w="1726227">
                  <a:moveTo>
                    <a:pt x="1601767" y="2592625"/>
                  </a:moveTo>
                  <a:lnTo>
                    <a:pt x="124460" y="2592625"/>
                  </a:lnTo>
                  <a:cubicBezTo>
                    <a:pt x="55880" y="2592625"/>
                    <a:pt x="0" y="2536745"/>
                    <a:pt x="0" y="2468165"/>
                  </a:cubicBezTo>
                  <a:lnTo>
                    <a:pt x="0" y="124460"/>
                  </a:lnTo>
                  <a:cubicBezTo>
                    <a:pt x="0" y="55880"/>
                    <a:pt x="55880" y="0"/>
                    <a:pt x="124460" y="0"/>
                  </a:cubicBezTo>
                  <a:lnTo>
                    <a:pt x="1601767" y="0"/>
                  </a:lnTo>
                  <a:cubicBezTo>
                    <a:pt x="1670347" y="0"/>
                    <a:pt x="1726227" y="55880"/>
                    <a:pt x="1726227" y="124460"/>
                  </a:cubicBezTo>
                  <a:lnTo>
                    <a:pt x="1726227" y="2468165"/>
                  </a:lnTo>
                  <a:cubicBezTo>
                    <a:pt x="1726227" y="2536745"/>
                    <a:pt x="1670347" y="2592625"/>
                    <a:pt x="1601767" y="2592625"/>
                  </a:cubicBezTo>
                  <a:close/>
                </a:path>
              </a:pathLst>
            </a:custGeom>
            <a:solidFill>
              <a:srgbClr val="FFFFFF"/>
            </a:solidFill>
          </p:spPr>
        </p:sp>
      </p:grpSp>
      <p:grpSp>
        <p:nvGrpSpPr>
          <p:cNvPr name="Group 4" id="4"/>
          <p:cNvGrpSpPr>
            <a:grpSpLocks noChangeAspect="true"/>
          </p:cNvGrpSpPr>
          <p:nvPr/>
        </p:nvGrpSpPr>
        <p:grpSpPr>
          <a:xfrm rot="0">
            <a:off x="11413949" y="370907"/>
            <a:ext cx="6363458" cy="9545187"/>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25000" t="0" r="-25000" b="0"/>
              </a:stretch>
            </a:blipFill>
          </p:spPr>
        </p:sp>
      </p:grpSp>
      <p:sp>
        <p:nvSpPr>
          <p:cNvPr name="TextBox 6" id="6"/>
          <p:cNvSpPr txBox="true"/>
          <p:nvPr/>
        </p:nvSpPr>
        <p:spPr>
          <a:xfrm rot="0">
            <a:off x="261473" y="2566729"/>
            <a:ext cx="9971839" cy="2552700"/>
          </a:xfrm>
          <a:prstGeom prst="rect">
            <a:avLst/>
          </a:prstGeom>
        </p:spPr>
        <p:txBody>
          <a:bodyPr anchor="t" rtlCol="false" tIns="0" lIns="0" bIns="0" rIns="0">
            <a:spAutoFit/>
          </a:bodyPr>
          <a:lstStyle/>
          <a:p>
            <a:pPr algn="just">
              <a:lnSpc>
                <a:spcPts val="6720"/>
              </a:lnSpc>
            </a:pPr>
            <a:r>
              <a:rPr lang="en-US" sz="5600" spc="-112">
                <a:solidFill>
                  <a:srgbClr val="191919"/>
                </a:solidFill>
                <a:latin typeface="Muli Ultra-Bold"/>
              </a:rPr>
              <a:t>Sử Dụng Các Phương Pháp Học Máy Để </a:t>
            </a:r>
            <a:r>
              <a:rPr lang="en-US" sz="5600" spc="-112">
                <a:solidFill>
                  <a:srgbClr val="191919"/>
                </a:solidFill>
                <a:latin typeface="Muli Ultra-Bold"/>
              </a:rPr>
              <a:t>Nhận Diện Hành Vi Bạo Lực Trong Video</a:t>
            </a:r>
          </a:p>
        </p:txBody>
      </p:sp>
      <p:sp>
        <p:nvSpPr>
          <p:cNvPr name="TextBox 7" id="7"/>
          <p:cNvSpPr txBox="true"/>
          <p:nvPr/>
        </p:nvSpPr>
        <p:spPr>
          <a:xfrm rot="0">
            <a:off x="561109" y="6148000"/>
            <a:ext cx="6575732" cy="640998"/>
          </a:xfrm>
          <a:prstGeom prst="rect">
            <a:avLst/>
          </a:prstGeom>
        </p:spPr>
        <p:txBody>
          <a:bodyPr anchor="t" rtlCol="false" tIns="0" lIns="0" bIns="0" rIns="0">
            <a:spAutoFit/>
          </a:bodyPr>
          <a:lstStyle/>
          <a:p>
            <a:pPr>
              <a:lnSpc>
                <a:spcPts val="5534"/>
              </a:lnSpc>
            </a:pPr>
            <a:r>
              <a:rPr lang="en-US" sz="3255">
                <a:solidFill>
                  <a:srgbClr val="191919"/>
                </a:solidFill>
                <a:latin typeface="Muli Bold"/>
              </a:rPr>
              <a:t>BÙI THANH TÙNG 20204931</a:t>
            </a:r>
          </a:p>
        </p:txBody>
      </p:sp>
      <p:sp>
        <p:nvSpPr>
          <p:cNvPr name="TextBox 8" id="8"/>
          <p:cNvSpPr txBox="true"/>
          <p:nvPr/>
        </p:nvSpPr>
        <p:spPr>
          <a:xfrm rot="0">
            <a:off x="561109" y="6836910"/>
            <a:ext cx="6855650" cy="640998"/>
          </a:xfrm>
          <a:prstGeom prst="rect">
            <a:avLst/>
          </a:prstGeom>
        </p:spPr>
        <p:txBody>
          <a:bodyPr anchor="t" rtlCol="false" tIns="0" lIns="0" bIns="0" rIns="0">
            <a:spAutoFit/>
          </a:bodyPr>
          <a:lstStyle/>
          <a:p>
            <a:pPr>
              <a:lnSpc>
                <a:spcPts val="5534"/>
              </a:lnSpc>
            </a:pPr>
            <a:r>
              <a:rPr lang="en-US" sz="3255">
                <a:solidFill>
                  <a:srgbClr val="191919"/>
                </a:solidFill>
                <a:latin typeface="Muli Bold"/>
              </a:rPr>
              <a:t>GVHD: TS. TRẦN NHẬT HÓA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sp>
        <p:nvSpPr>
          <p:cNvPr name="Freeform 2" id="2"/>
          <p:cNvSpPr/>
          <p:nvPr/>
        </p:nvSpPr>
        <p:spPr>
          <a:xfrm flipH="false" flipV="false" rot="0">
            <a:off x="2801922" y="5268804"/>
            <a:ext cx="13209622" cy="4753815"/>
          </a:xfrm>
          <a:custGeom>
            <a:avLst/>
            <a:gdLst/>
            <a:ahLst/>
            <a:cxnLst/>
            <a:rect r="r" b="b" t="t" l="l"/>
            <a:pathLst>
              <a:path h="4753815" w="13209622">
                <a:moveTo>
                  <a:pt x="0" y="0"/>
                </a:moveTo>
                <a:lnTo>
                  <a:pt x="13209622" y="0"/>
                </a:lnTo>
                <a:lnTo>
                  <a:pt x="13209622" y="4753815"/>
                </a:lnTo>
                <a:lnTo>
                  <a:pt x="0" y="4753815"/>
                </a:lnTo>
                <a:lnTo>
                  <a:pt x="0" y="0"/>
                </a:lnTo>
                <a:close/>
              </a:path>
            </a:pathLst>
          </a:custGeom>
          <a:blipFill>
            <a:blip r:embed="rId2"/>
            <a:stretch>
              <a:fillRect l="0" t="-1519" r="0" b="-6573"/>
            </a:stretch>
          </a:blipFill>
        </p:spPr>
      </p:sp>
      <p:sp>
        <p:nvSpPr>
          <p:cNvPr name="TextBox 3" id="3"/>
          <p:cNvSpPr txBox="true"/>
          <p:nvPr/>
        </p:nvSpPr>
        <p:spPr>
          <a:xfrm rot="0">
            <a:off x="5916596" y="428625"/>
            <a:ext cx="6454809" cy="1200150"/>
          </a:xfrm>
          <a:prstGeom prst="rect">
            <a:avLst/>
          </a:prstGeom>
        </p:spPr>
        <p:txBody>
          <a:bodyPr anchor="t" rtlCol="false" tIns="0" lIns="0" bIns="0" rIns="0">
            <a:spAutoFit/>
          </a:bodyPr>
          <a:lstStyle/>
          <a:p>
            <a:pPr algn="ctr">
              <a:lnSpc>
                <a:spcPts val="9480"/>
              </a:lnSpc>
            </a:pPr>
            <a:r>
              <a:rPr lang="en-US" sz="7900" spc="-158">
                <a:solidFill>
                  <a:srgbClr val="191919"/>
                </a:solidFill>
                <a:latin typeface="Muli Ultra-Bold"/>
              </a:rPr>
              <a:t>InceptionV3</a:t>
            </a:r>
          </a:p>
        </p:txBody>
      </p:sp>
      <p:sp>
        <p:nvSpPr>
          <p:cNvPr name="TextBox 4" id="4"/>
          <p:cNvSpPr txBox="true"/>
          <p:nvPr/>
        </p:nvSpPr>
        <p:spPr>
          <a:xfrm rot="0">
            <a:off x="12371404" y="2035526"/>
            <a:ext cx="5250331" cy="2952750"/>
          </a:xfrm>
          <a:prstGeom prst="rect">
            <a:avLst/>
          </a:prstGeom>
        </p:spPr>
        <p:txBody>
          <a:bodyPr anchor="t" rtlCol="false" tIns="0" lIns="0" bIns="0" rIns="0">
            <a:spAutoFit/>
          </a:bodyPr>
          <a:lstStyle/>
          <a:p>
            <a:pPr algn="just">
              <a:lnSpc>
                <a:spcPts val="4799"/>
              </a:lnSpc>
            </a:pPr>
            <a:r>
              <a:rPr lang="en-US" sz="2999">
                <a:solidFill>
                  <a:srgbClr val="191919"/>
                </a:solidFill>
                <a:latin typeface="Muli"/>
              </a:rPr>
              <a:t>Một phiên bản của lớp mô hình Inception, được thiết kế để: c</a:t>
            </a:r>
            <a:r>
              <a:rPr lang="en-US" sz="2999">
                <a:solidFill>
                  <a:srgbClr val="191919"/>
                </a:solidFill>
                <a:latin typeface="Muli"/>
              </a:rPr>
              <a:t>ải thiện hiệu suất tính toán khi mở rộng độ sâu và độ rộng của mạng</a:t>
            </a:r>
          </a:p>
        </p:txBody>
      </p:sp>
      <p:sp>
        <p:nvSpPr>
          <p:cNvPr name="TextBox 5" id="5"/>
          <p:cNvSpPr txBox="true"/>
          <p:nvPr/>
        </p:nvSpPr>
        <p:spPr>
          <a:xfrm rot="0">
            <a:off x="464835" y="2035526"/>
            <a:ext cx="8039341" cy="2952750"/>
          </a:xfrm>
          <a:prstGeom prst="rect">
            <a:avLst/>
          </a:prstGeom>
        </p:spPr>
        <p:txBody>
          <a:bodyPr anchor="t" rtlCol="false" tIns="0" lIns="0" bIns="0" rIns="0">
            <a:spAutoFit/>
          </a:bodyPr>
          <a:lstStyle/>
          <a:p>
            <a:pPr algn="just">
              <a:lnSpc>
                <a:spcPts val="4799"/>
              </a:lnSpc>
            </a:pPr>
            <a:r>
              <a:rPr lang="en-US" sz="2999">
                <a:solidFill>
                  <a:srgbClr val="191919"/>
                </a:solidFill>
                <a:latin typeface="Muli"/>
              </a:rPr>
              <a:t>Các phương pháp trước đó tập trung vào việc tăng độ sâu cho mạng, dẫn tới 3 vấn đề:</a:t>
            </a:r>
          </a:p>
          <a:p>
            <a:pPr algn="just" marL="647698" indent="-323849" lvl="1">
              <a:lnSpc>
                <a:spcPts val="4799"/>
              </a:lnSpc>
              <a:buFont typeface="Arial"/>
              <a:buChar char="•"/>
            </a:pPr>
            <a:r>
              <a:rPr lang="en-US" sz="2999">
                <a:solidFill>
                  <a:srgbClr val="191919"/>
                </a:solidFill>
                <a:latin typeface="Muli"/>
              </a:rPr>
              <a:t>Hiện tượng vanishing, exploding gradient</a:t>
            </a:r>
          </a:p>
          <a:p>
            <a:pPr algn="just" marL="647698" indent="-323849" lvl="1">
              <a:lnSpc>
                <a:spcPts val="4799"/>
              </a:lnSpc>
              <a:buFont typeface="Arial"/>
              <a:buChar char="•"/>
            </a:pPr>
            <a:r>
              <a:rPr lang="en-US" sz="2999">
                <a:solidFill>
                  <a:srgbClr val="191919"/>
                </a:solidFill>
                <a:latin typeface="Muli"/>
              </a:rPr>
              <a:t>Overfitting</a:t>
            </a:r>
          </a:p>
          <a:p>
            <a:pPr algn="just" marL="647698" indent="-323849" lvl="1">
              <a:lnSpc>
                <a:spcPts val="4799"/>
              </a:lnSpc>
              <a:buFont typeface="Arial"/>
              <a:buChar char="•"/>
            </a:pPr>
            <a:r>
              <a:rPr lang="en-US" sz="2999">
                <a:solidFill>
                  <a:srgbClr val="191919"/>
                </a:solidFill>
                <a:latin typeface="Muli"/>
              </a:rPr>
              <a:t>Hiệu năng tính toán cao</a:t>
            </a:r>
          </a:p>
        </p:txBody>
      </p:sp>
      <p:sp>
        <p:nvSpPr>
          <p:cNvPr name="AutoShape 6" id="6"/>
          <p:cNvSpPr/>
          <p:nvPr/>
        </p:nvSpPr>
        <p:spPr>
          <a:xfrm>
            <a:off x="8809646" y="3583339"/>
            <a:ext cx="2854401" cy="0"/>
          </a:xfrm>
          <a:prstGeom prst="line">
            <a:avLst/>
          </a:prstGeom>
          <a:ln cap="flat" w="209550">
            <a:solidFill>
              <a:srgbClr val="000000"/>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sp>
        <p:nvSpPr>
          <p:cNvPr name="Freeform 2" id="2"/>
          <p:cNvSpPr/>
          <p:nvPr/>
        </p:nvSpPr>
        <p:spPr>
          <a:xfrm flipH="false" flipV="false" rot="0">
            <a:off x="8626225" y="3160694"/>
            <a:ext cx="9459673" cy="4858770"/>
          </a:xfrm>
          <a:custGeom>
            <a:avLst/>
            <a:gdLst/>
            <a:ahLst/>
            <a:cxnLst/>
            <a:rect r="r" b="b" t="t" l="l"/>
            <a:pathLst>
              <a:path h="4858770" w="9459673">
                <a:moveTo>
                  <a:pt x="0" y="0"/>
                </a:moveTo>
                <a:lnTo>
                  <a:pt x="9459673" y="0"/>
                </a:lnTo>
                <a:lnTo>
                  <a:pt x="9459673" y="4858770"/>
                </a:lnTo>
                <a:lnTo>
                  <a:pt x="0" y="4858770"/>
                </a:lnTo>
                <a:lnTo>
                  <a:pt x="0" y="0"/>
                </a:lnTo>
                <a:close/>
              </a:path>
            </a:pathLst>
          </a:custGeom>
          <a:blipFill>
            <a:blip r:embed="rId2"/>
            <a:stretch>
              <a:fillRect l="0" t="0" r="0" b="0"/>
            </a:stretch>
          </a:blipFill>
        </p:spPr>
      </p:sp>
      <p:sp>
        <p:nvSpPr>
          <p:cNvPr name="TextBox 3" id="3"/>
          <p:cNvSpPr txBox="true"/>
          <p:nvPr/>
        </p:nvSpPr>
        <p:spPr>
          <a:xfrm rot="0">
            <a:off x="5916596" y="639414"/>
            <a:ext cx="6454809" cy="1200150"/>
          </a:xfrm>
          <a:prstGeom prst="rect">
            <a:avLst/>
          </a:prstGeom>
        </p:spPr>
        <p:txBody>
          <a:bodyPr anchor="t" rtlCol="false" tIns="0" lIns="0" bIns="0" rIns="0">
            <a:spAutoFit/>
          </a:bodyPr>
          <a:lstStyle/>
          <a:p>
            <a:pPr algn="ctr">
              <a:lnSpc>
                <a:spcPts val="9480"/>
              </a:lnSpc>
            </a:pPr>
            <a:r>
              <a:rPr lang="en-US" sz="7900" spc="-158">
                <a:solidFill>
                  <a:srgbClr val="191919"/>
                </a:solidFill>
                <a:latin typeface="Muli Ultra-Bold"/>
              </a:rPr>
              <a:t>InceptionV3</a:t>
            </a:r>
          </a:p>
        </p:txBody>
      </p:sp>
      <p:sp>
        <p:nvSpPr>
          <p:cNvPr name="TextBox 4" id="4"/>
          <p:cNvSpPr txBox="true"/>
          <p:nvPr/>
        </p:nvSpPr>
        <p:spPr>
          <a:xfrm rot="0">
            <a:off x="1028700" y="2561129"/>
            <a:ext cx="7170917" cy="5953125"/>
          </a:xfrm>
          <a:prstGeom prst="rect">
            <a:avLst/>
          </a:prstGeom>
        </p:spPr>
        <p:txBody>
          <a:bodyPr anchor="t" rtlCol="false" tIns="0" lIns="0" bIns="0" rIns="0">
            <a:spAutoFit/>
          </a:bodyPr>
          <a:lstStyle/>
          <a:p>
            <a:pPr algn="just">
              <a:lnSpc>
                <a:spcPts val="4799"/>
              </a:lnSpc>
            </a:pPr>
            <a:r>
              <a:rPr lang="en-US" sz="2999">
                <a:solidFill>
                  <a:srgbClr val="191919"/>
                </a:solidFill>
                <a:latin typeface="Muli"/>
              </a:rPr>
              <a:t>Trái tim của kiến trúc InceptionV3 là </a:t>
            </a:r>
            <a:r>
              <a:rPr lang="en-US" sz="2999">
                <a:solidFill>
                  <a:srgbClr val="191919"/>
                </a:solidFill>
                <a:latin typeface="Muli Bold"/>
              </a:rPr>
              <a:t>mô-đun Inception</a:t>
            </a:r>
            <a:r>
              <a:rPr lang="en-US" sz="2999">
                <a:solidFill>
                  <a:srgbClr val="191919"/>
                </a:solidFill>
                <a:latin typeface="Muli"/>
              </a:rPr>
              <a:t>:</a:t>
            </a:r>
          </a:p>
          <a:p>
            <a:pPr algn="just" marL="647698" indent="-323849" lvl="1">
              <a:lnSpc>
                <a:spcPts val="4799"/>
              </a:lnSpc>
              <a:buFont typeface="Arial"/>
              <a:buChar char="•"/>
            </a:pPr>
            <a:r>
              <a:rPr lang="en-US" sz="2999">
                <a:solidFill>
                  <a:srgbClr val="191919"/>
                </a:solidFill>
                <a:latin typeface="Muli"/>
              </a:rPr>
              <a:t>Mỗi mô-đun Inception bao gồm một tập hợp các phép tích chập với kích thước khác nhau, giúp mô hình nắm bắt được cả các thông tin cục bộ và toàn cục trong ảnh.</a:t>
            </a:r>
          </a:p>
          <a:p>
            <a:pPr algn="just" marL="647698" indent="-323849" lvl="1">
              <a:lnSpc>
                <a:spcPts val="4799"/>
              </a:lnSpc>
              <a:buFont typeface="Arial"/>
              <a:buChar char="•"/>
            </a:pPr>
            <a:r>
              <a:rPr lang="en-US" sz="2999">
                <a:solidFill>
                  <a:srgbClr val="191919"/>
                </a:solidFill>
                <a:latin typeface="Muli"/>
              </a:rPr>
              <a:t>Tất cả đầu ra từ những phép tích chập này được nối lại với nhau ở cuối cùng.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376771"/>
            <a:ext cx="8871429" cy="6127561"/>
          </a:xfrm>
          <a:custGeom>
            <a:avLst/>
            <a:gdLst/>
            <a:ahLst/>
            <a:cxnLst/>
            <a:rect r="r" b="b" t="t" l="l"/>
            <a:pathLst>
              <a:path h="6127561" w="8871429">
                <a:moveTo>
                  <a:pt x="0" y="0"/>
                </a:moveTo>
                <a:lnTo>
                  <a:pt x="8871429" y="0"/>
                </a:lnTo>
                <a:lnTo>
                  <a:pt x="8871429" y="6127561"/>
                </a:lnTo>
                <a:lnTo>
                  <a:pt x="0" y="6127561"/>
                </a:lnTo>
                <a:lnTo>
                  <a:pt x="0" y="0"/>
                </a:lnTo>
                <a:close/>
              </a:path>
            </a:pathLst>
          </a:custGeom>
          <a:blipFill>
            <a:blip r:embed="rId2"/>
            <a:stretch>
              <a:fillRect l="0" t="0" r="0" b="0"/>
            </a:stretch>
          </a:blipFill>
        </p:spPr>
      </p:sp>
      <p:sp>
        <p:nvSpPr>
          <p:cNvPr name="TextBox 3" id="3"/>
          <p:cNvSpPr txBox="true"/>
          <p:nvPr/>
        </p:nvSpPr>
        <p:spPr>
          <a:xfrm rot="0">
            <a:off x="5916596" y="639414"/>
            <a:ext cx="6454809" cy="1200150"/>
          </a:xfrm>
          <a:prstGeom prst="rect">
            <a:avLst/>
          </a:prstGeom>
        </p:spPr>
        <p:txBody>
          <a:bodyPr anchor="t" rtlCol="false" tIns="0" lIns="0" bIns="0" rIns="0">
            <a:spAutoFit/>
          </a:bodyPr>
          <a:lstStyle/>
          <a:p>
            <a:pPr algn="ctr">
              <a:lnSpc>
                <a:spcPts val="9480"/>
              </a:lnSpc>
            </a:pPr>
            <a:r>
              <a:rPr lang="en-US" sz="7900" spc="-158">
                <a:solidFill>
                  <a:srgbClr val="191919"/>
                </a:solidFill>
                <a:latin typeface="Muli Ultra-Bold"/>
              </a:rPr>
              <a:t>InceptionV3</a:t>
            </a:r>
          </a:p>
        </p:txBody>
      </p:sp>
      <p:sp>
        <p:nvSpPr>
          <p:cNvPr name="TextBox 4" id="4"/>
          <p:cNvSpPr txBox="true"/>
          <p:nvPr/>
        </p:nvSpPr>
        <p:spPr>
          <a:xfrm rot="0">
            <a:off x="1190382" y="2949764"/>
            <a:ext cx="7170917" cy="4800601"/>
          </a:xfrm>
          <a:prstGeom prst="rect">
            <a:avLst/>
          </a:prstGeom>
        </p:spPr>
        <p:txBody>
          <a:bodyPr anchor="t" rtlCol="false" tIns="0" lIns="0" bIns="0" rIns="0">
            <a:spAutoFit/>
          </a:bodyPr>
          <a:lstStyle/>
          <a:p>
            <a:pPr algn="just" marL="647698" indent="-323849" lvl="1">
              <a:lnSpc>
                <a:spcPts val="5549"/>
              </a:lnSpc>
              <a:buFont typeface="Arial"/>
              <a:buChar char="•"/>
            </a:pPr>
            <a:r>
              <a:rPr lang="en-US" sz="2999">
                <a:solidFill>
                  <a:srgbClr val="191919"/>
                </a:solidFill>
                <a:latin typeface="Muli"/>
              </a:rPr>
              <a:t>Một trong những đổi mới quan trọng trong InceptionV3 là việc phân tích tích chập </a:t>
            </a:r>
            <a:r>
              <a:rPr lang="en-US" sz="2999">
                <a:solidFill>
                  <a:srgbClr val="191919"/>
                </a:solidFill>
                <a:latin typeface="Muli"/>
              </a:rPr>
              <a:t>2D lớn thành hai phép tích chập 1D liên tiếp. </a:t>
            </a:r>
          </a:p>
          <a:p>
            <a:pPr algn="just" marL="647698" indent="-323849" lvl="1">
              <a:lnSpc>
                <a:spcPts val="5549"/>
              </a:lnSpc>
              <a:buFont typeface="Arial"/>
              <a:buChar char="•"/>
            </a:pPr>
            <a:r>
              <a:rPr lang="en-US" sz="2999">
                <a:solidFill>
                  <a:srgbClr val="191919"/>
                </a:solidFill>
                <a:latin typeface="Muli"/>
              </a:rPr>
              <a:t>Điều này giúp giảm thiểu số lượng tham số và tăng hiệu suất tính toán mà không làm giảm độ chính xác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sp>
        <p:nvSpPr>
          <p:cNvPr name="Freeform 2" id="2"/>
          <p:cNvSpPr/>
          <p:nvPr/>
        </p:nvSpPr>
        <p:spPr>
          <a:xfrm flipH="false" flipV="false" rot="0">
            <a:off x="8799247" y="4478569"/>
            <a:ext cx="9488753" cy="3104561"/>
          </a:xfrm>
          <a:custGeom>
            <a:avLst/>
            <a:gdLst/>
            <a:ahLst/>
            <a:cxnLst/>
            <a:rect r="r" b="b" t="t" l="l"/>
            <a:pathLst>
              <a:path h="3104561" w="9488753">
                <a:moveTo>
                  <a:pt x="0" y="0"/>
                </a:moveTo>
                <a:lnTo>
                  <a:pt x="9488753" y="0"/>
                </a:lnTo>
                <a:lnTo>
                  <a:pt x="9488753" y="3104561"/>
                </a:lnTo>
                <a:lnTo>
                  <a:pt x="0" y="3104561"/>
                </a:lnTo>
                <a:lnTo>
                  <a:pt x="0" y="0"/>
                </a:lnTo>
                <a:close/>
              </a:path>
            </a:pathLst>
          </a:custGeom>
          <a:blipFill>
            <a:blip r:embed="rId2"/>
            <a:stretch>
              <a:fillRect l="-1452" t="0" r="0" b="0"/>
            </a:stretch>
          </a:blipFill>
        </p:spPr>
      </p:sp>
      <p:sp>
        <p:nvSpPr>
          <p:cNvPr name="TextBox 3" id="3"/>
          <p:cNvSpPr txBox="true"/>
          <p:nvPr/>
        </p:nvSpPr>
        <p:spPr>
          <a:xfrm rot="0">
            <a:off x="5916596" y="639414"/>
            <a:ext cx="6454809" cy="1200150"/>
          </a:xfrm>
          <a:prstGeom prst="rect">
            <a:avLst/>
          </a:prstGeom>
        </p:spPr>
        <p:txBody>
          <a:bodyPr anchor="t" rtlCol="false" tIns="0" lIns="0" bIns="0" rIns="0">
            <a:spAutoFit/>
          </a:bodyPr>
          <a:lstStyle/>
          <a:p>
            <a:pPr algn="ctr">
              <a:lnSpc>
                <a:spcPts val="9480"/>
              </a:lnSpc>
            </a:pPr>
            <a:r>
              <a:rPr lang="en-US" sz="7900" spc="-158">
                <a:solidFill>
                  <a:srgbClr val="191919"/>
                </a:solidFill>
                <a:latin typeface="Muli Ultra-Bold"/>
              </a:rPr>
              <a:t>ResNet50</a:t>
            </a:r>
          </a:p>
        </p:txBody>
      </p:sp>
      <p:sp>
        <p:nvSpPr>
          <p:cNvPr name="TextBox 4" id="4"/>
          <p:cNvSpPr txBox="true"/>
          <p:nvPr/>
        </p:nvSpPr>
        <p:spPr>
          <a:xfrm rot="0">
            <a:off x="1028700" y="2844737"/>
            <a:ext cx="7170917" cy="6191251"/>
          </a:xfrm>
          <a:prstGeom prst="rect">
            <a:avLst/>
          </a:prstGeom>
        </p:spPr>
        <p:txBody>
          <a:bodyPr anchor="t" rtlCol="false" tIns="0" lIns="0" bIns="0" rIns="0">
            <a:spAutoFit/>
          </a:bodyPr>
          <a:lstStyle/>
          <a:p>
            <a:pPr algn="just" marL="647698" indent="-323849" lvl="1">
              <a:lnSpc>
                <a:spcPts val="5549"/>
              </a:lnSpc>
              <a:buFont typeface="Arial"/>
              <a:buChar char="•"/>
            </a:pPr>
            <a:r>
              <a:rPr lang="en-US" sz="2999">
                <a:solidFill>
                  <a:srgbClr val="191919"/>
                </a:solidFill>
                <a:latin typeface="Muli"/>
              </a:rPr>
              <a:t>ResNet50 thuộc dòng mô hình ResNet (Residual Networks) được thiết kế để giải </a:t>
            </a:r>
            <a:r>
              <a:rPr lang="en-US" sz="2999">
                <a:solidFill>
                  <a:srgbClr val="191919"/>
                </a:solidFill>
                <a:latin typeface="Muli"/>
              </a:rPr>
              <a:t>quyết vấn đề  vanishing gradient</a:t>
            </a:r>
          </a:p>
          <a:p>
            <a:pPr algn="just" marL="647698" indent="-323849" lvl="1">
              <a:lnSpc>
                <a:spcPts val="5549"/>
              </a:lnSpc>
              <a:buFont typeface="Arial"/>
              <a:buChar char="•"/>
            </a:pPr>
            <a:r>
              <a:rPr lang="en-US" sz="2999">
                <a:solidFill>
                  <a:srgbClr val="191919"/>
                </a:solidFill>
                <a:latin typeface="Muli"/>
              </a:rPr>
              <a:t>Với việc sử dụng các kết nối dư </a:t>
            </a:r>
            <a:r>
              <a:rPr lang="en-US" sz="2999">
                <a:solidFill>
                  <a:srgbClr val="191919"/>
                </a:solidFill>
                <a:latin typeface="Muli Bold"/>
              </a:rPr>
              <a:t>(residual connections)</a:t>
            </a:r>
            <a:r>
              <a:rPr lang="en-US" sz="2999">
                <a:solidFill>
                  <a:srgbClr val="191919"/>
                </a:solidFill>
                <a:latin typeface="Muli"/>
              </a:rPr>
              <a:t>, ResNet có thể được huấn luyện đến hàng trăm, thậm chí hàng ngàn lớp mà vẫn duy trì khả năng hội tụ.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sp>
        <p:nvSpPr>
          <p:cNvPr name="Freeform 2" id="2"/>
          <p:cNvSpPr/>
          <p:nvPr/>
        </p:nvSpPr>
        <p:spPr>
          <a:xfrm flipH="false" flipV="false" rot="0">
            <a:off x="9699472" y="3433198"/>
            <a:ext cx="8024073" cy="4875739"/>
          </a:xfrm>
          <a:custGeom>
            <a:avLst/>
            <a:gdLst/>
            <a:ahLst/>
            <a:cxnLst/>
            <a:rect r="r" b="b" t="t" l="l"/>
            <a:pathLst>
              <a:path h="4875739" w="8024073">
                <a:moveTo>
                  <a:pt x="0" y="0"/>
                </a:moveTo>
                <a:lnTo>
                  <a:pt x="8024073" y="0"/>
                </a:lnTo>
                <a:lnTo>
                  <a:pt x="8024073" y="4875739"/>
                </a:lnTo>
                <a:lnTo>
                  <a:pt x="0" y="4875739"/>
                </a:lnTo>
                <a:lnTo>
                  <a:pt x="0" y="0"/>
                </a:lnTo>
                <a:close/>
              </a:path>
            </a:pathLst>
          </a:custGeom>
          <a:blipFill>
            <a:blip r:embed="rId2"/>
            <a:stretch>
              <a:fillRect l="0" t="0" r="0" b="0"/>
            </a:stretch>
          </a:blipFill>
        </p:spPr>
      </p:sp>
      <p:sp>
        <p:nvSpPr>
          <p:cNvPr name="TextBox 3" id="3"/>
          <p:cNvSpPr txBox="true"/>
          <p:nvPr/>
        </p:nvSpPr>
        <p:spPr>
          <a:xfrm rot="0">
            <a:off x="5916596" y="639414"/>
            <a:ext cx="6454809" cy="1200150"/>
          </a:xfrm>
          <a:prstGeom prst="rect">
            <a:avLst/>
          </a:prstGeom>
        </p:spPr>
        <p:txBody>
          <a:bodyPr anchor="t" rtlCol="false" tIns="0" lIns="0" bIns="0" rIns="0">
            <a:spAutoFit/>
          </a:bodyPr>
          <a:lstStyle/>
          <a:p>
            <a:pPr algn="ctr">
              <a:lnSpc>
                <a:spcPts val="9480"/>
              </a:lnSpc>
            </a:pPr>
            <a:r>
              <a:rPr lang="en-US" sz="7900" spc="-158">
                <a:solidFill>
                  <a:srgbClr val="191919"/>
                </a:solidFill>
                <a:latin typeface="Muli Ultra-Bold"/>
              </a:rPr>
              <a:t>ResNet50</a:t>
            </a:r>
          </a:p>
        </p:txBody>
      </p:sp>
      <p:sp>
        <p:nvSpPr>
          <p:cNvPr name="TextBox 4" id="4"/>
          <p:cNvSpPr txBox="true"/>
          <p:nvPr/>
        </p:nvSpPr>
        <p:spPr>
          <a:xfrm rot="0">
            <a:off x="1028700" y="2602214"/>
            <a:ext cx="7878275" cy="6191251"/>
          </a:xfrm>
          <a:prstGeom prst="rect">
            <a:avLst/>
          </a:prstGeom>
        </p:spPr>
        <p:txBody>
          <a:bodyPr anchor="t" rtlCol="false" tIns="0" lIns="0" bIns="0" rIns="0">
            <a:spAutoFit/>
          </a:bodyPr>
          <a:lstStyle/>
          <a:p>
            <a:pPr algn="just" marL="647698" indent="-323849" lvl="1">
              <a:lnSpc>
                <a:spcPts val="5549"/>
              </a:lnSpc>
              <a:buFont typeface="Arial"/>
              <a:buChar char="•"/>
            </a:pPr>
            <a:r>
              <a:rPr lang="en-US" sz="2999">
                <a:solidFill>
                  <a:srgbClr val="191919"/>
                </a:solidFill>
                <a:latin typeface="Muli"/>
              </a:rPr>
              <a:t>Đặc trưng quan trọng nhất của ResNet là việc sử dụng kết nối dư (Residual Blocks).</a:t>
            </a:r>
          </a:p>
          <a:p>
            <a:pPr algn="just" marL="647698" indent="-323849" lvl="1">
              <a:lnSpc>
                <a:spcPts val="5549"/>
              </a:lnSpc>
              <a:buFont typeface="Arial"/>
              <a:buChar char="•"/>
            </a:pPr>
            <a:r>
              <a:rPr lang="en-US" sz="2999">
                <a:solidFill>
                  <a:srgbClr val="191919"/>
                </a:solidFill>
                <a:latin typeface="Muli"/>
              </a:rPr>
              <a:t>T</a:t>
            </a:r>
            <a:r>
              <a:rPr lang="en-US" sz="2999">
                <a:solidFill>
                  <a:srgbClr val="191919"/>
                </a:solidFill>
                <a:latin typeface="Muli"/>
              </a:rPr>
              <a:t>rong ResNet, đầu vào được cộng trực tiếp vào đầu ra của một hoặc nhiều lớp sau. </a:t>
            </a:r>
          </a:p>
          <a:p>
            <a:pPr algn="just" marL="647698" indent="-323849" lvl="1">
              <a:lnSpc>
                <a:spcPts val="5549"/>
              </a:lnSpc>
              <a:buFont typeface="Arial"/>
              <a:buChar char="•"/>
            </a:pPr>
            <a:r>
              <a:rPr lang="en-US" sz="2999">
                <a:solidFill>
                  <a:srgbClr val="191919"/>
                </a:solidFill>
                <a:latin typeface="Muli"/>
              </a:rPr>
              <a:t>Điều này cho phép gradient được truyền thẳng qua các lớp mà không cần phải đi qua bất kỳ biến đổi nào, giúp giảm bớt vấn đề gradient vanishing</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2E7EB"/>
        </a:solidFill>
      </p:bgPr>
    </p:bg>
    <p:spTree>
      <p:nvGrpSpPr>
        <p:cNvPr id="1" name=""/>
        <p:cNvGrpSpPr/>
        <p:nvPr/>
      </p:nvGrpSpPr>
      <p:grpSpPr>
        <a:xfrm>
          <a:off x="0" y="0"/>
          <a:ext cx="0" cy="0"/>
          <a:chOff x="0" y="0"/>
          <a:chExt cx="0" cy="0"/>
        </a:xfrm>
      </p:grpSpPr>
      <p:sp>
        <p:nvSpPr>
          <p:cNvPr name="TextBox 2" id="2"/>
          <p:cNvSpPr txBox="true"/>
          <p:nvPr/>
        </p:nvSpPr>
        <p:spPr>
          <a:xfrm rot="0">
            <a:off x="717379" y="677514"/>
            <a:ext cx="17570621" cy="1123950"/>
          </a:xfrm>
          <a:prstGeom prst="rect">
            <a:avLst/>
          </a:prstGeom>
        </p:spPr>
        <p:txBody>
          <a:bodyPr anchor="t" rtlCol="false" tIns="0" lIns="0" bIns="0" rIns="0">
            <a:spAutoFit/>
          </a:bodyPr>
          <a:lstStyle/>
          <a:p>
            <a:pPr algn="ctr">
              <a:lnSpc>
                <a:spcPts val="8880"/>
              </a:lnSpc>
            </a:pPr>
            <a:r>
              <a:rPr lang="en-US" sz="7400" spc="-148">
                <a:solidFill>
                  <a:srgbClr val="191919"/>
                </a:solidFill>
                <a:latin typeface="Muli Ultra-Bold"/>
              </a:rPr>
              <a:t>Các thay đổi áp dụng trong bài toán</a:t>
            </a:r>
          </a:p>
        </p:txBody>
      </p:sp>
      <p:sp>
        <p:nvSpPr>
          <p:cNvPr name="TextBox 3" id="3"/>
          <p:cNvSpPr txBox="true"/>
          <p:nvPr/>
        </p:nvSpPr>
        <p:spPr>
          <a:xfrm rot="0">
            <a:off x="2425142" y="2484119"/>
            <a:ext cx="13437715" cy="6774181"/>
          </a:xfrm>
          <a:prstGeom prst="rect">
            <a:avLst/>
          </a:prstGeom>
        </p:spPr>
        <p:txBody>
          <a:bodyPr anchor="t" rtlCol="false" tIns="0" lIns="0" bIns="0" rIns="0">
            <a:spAutoFit/>
          </a:bodyPr>
          <a:lstStyle/>
          <a:p>
            <a:pPr algn="just">
              <a:lnSpc>
                <a:spcPts val="6059"/>
              </a:lnSpc>
            </a:pPr>
            <a:r>
              <a:rPr lang="en-US" sz="2999">
                <a:solidFill>
                  <a:srgbClr val="191919"/>
                </a:solidFill>
                <a:latin typeface="Muli"/>
              </a:rPr>
              <a:t>Bổ sung các lớp sau trên mô hình cơ sở InceptionV3 và Resnet50:</a:t>
            </a:r>
          </a:p>
          <a:p>
            <a:pPr algn="just" marL="647698" indent="-323849" lvl="1">
              <a:lnSpc>
                <a:spcPts val="6059"/>
              </a:lnSpc>
              <a:buFont typeface="Arial"/>
              <a:buChar char="•"/>
            </a:pPr>
            <a:r>
              <a:rPr lang="en-US" sz="2999">
                <a:solidFill>
                  <a:srgbClr val="191919"/>
                </a:solidFill>
                <a:latin typeface="Muli Bold"/>
              </a:rPr>
              <a:t>Lớp AveragePooling2D</a:t>
            </a:r>
            <a:r>
              <a:rPr lang="en-US" sz="2999">
                <a:solidFill>
                  <a:srgbClr val="191919"/>
                </a:solidFill>
                <a:latin typeface="Muli"/>
              </a:rPr>
              <a:t>: kích thước pool là 5 × 5. Mục đích của lớp này là giảm số lượng tham số và ngăn chặn việc quá khớp.</a:t>
            </a:r>
          </a:p>
          <a:p>
            <a:pPr algn="just" marL="647698" indent="-323849" lvl="1">
              <a:lnSpc>
                <a:spcPts val="6059"/>
              </a:lnSpc>
              <a:buFont typeface="Arial"/>
              <a:buChar char="•"/>
            </a:pPr>
            <a:r>
              <a:rPr lang="en-US" sz="2999">
                <a:solidFill>
                  <a:srgbClr val="191919"/>
                </a:solidFill>
                <a:latin typeface="Muli Bold"/>
              </a:rPr>
              <a:t>Lớp Flatten</a:t>
            </a:r>
            <a:r>
              <a:rPr lang="en-US" sz="2999">
                <a:solidFill>
                  <a:srgbClr val="191919"/>
                </a:solidFill>
                <a:latin typeface="Muli"/>
              </a:rPr>
              <a:t>: Chuyển output thành một vector một chiều.</a:t>
            </a:r>
          </a:p>
          <a:p>
            <a:pPr algn="just" marL="647698" indent="-323849" lvl="1">
              <a:lnSpc>
                <a:spcPts val="6059"/>
              </a:lnSpc>
              <a:buFont typeface="Arial"/>
              <a:buChar char="•"/>
            </a:pPr>
            <a:r>
              <a:rPr lang="en-US" sz="2999">
                <a:solidFill>
                  <a:srgbClr val="191919"/>
                </a:solidFill>
                <a:latin typeface="Muli Bold"/>
              </a:rPr>
              <a:t>Lớp Dense</a:t>
            </a:r>
            <a:r>
              <a:rPr lang="en-US" sz="2999">
                <a:solidFill>
                  <a:srgbClr val="191919"/>
                </a:solidFill>
                <a:latin typeface="Muli"/>
              </a:rPr>
              <a:t>: Gồm 512 nút với hàm kích hoạt là ReLU. </a:t>
            </a:r>
          </a:p>
          <a:p>
            <a:pPr algn="just" marL="647698" indent="-323849" lvl="1">
              <a:lnSpc>
                <a:spcPts val="6059"/>
              </a:lnSpc>
              <a:buFont typeface="Arial"/>
              <a:buChar char="•"/>
            </a:pPr>
            <a:r>
              <a:rPr lang="en-US" sz="2999">
                <a:solidFill>
                  <a:srgbClr val="191919"/>
                </a:solidFill>
                <a:latin typeface="Muli Bold"/>
              </a:rPr>
              <a:t>Lớp Dropout</a:t>
            </a:r>
            <a:r>
              <a:rPr lang="en-US" sz="2999">
                <a:solidFill>
                  <a:srgbClr val="191919"/>
                </a:solidFill>
                <a:latin typeface="Muli"/>
              </a:rPr>
              <a:t>: Tỷ lệ Dropout là 0.5 giúp ngăn chặn hiện tượng overfitting.</a:t>
            </a:r>
          </a:p>
          <a:p>
            <a:pPr algn="just" marL="647698" indent="-323849" lvl="1">
              <a:lnSpc>
                <a:spcPts val="6059"/>
              </a:lnSpc>
              <a:buFont typeface="Arial"/>
              <a:buChar char="•"/>
            </a:pPr>
            <a:r>
              <a:rPr lang="en-US" sz="2999">
                <a:solidFill>
                  <a:srgbClr val="191919"/>
                </a:solidFill>
                <a:latin typeface="Muli Bold"/>
              </a:rPr>
              <a:t>Lớp Dense cuối cùng</a:t>
            </a:r>
            <a:r>
              <a:rPr lang="en-US" sz="2999">
                <a:solidFill>
                  <a:srgbClr val="191919"/>
                </a:solidFill>
                <a:latin typeface="Muli"/>
              </a:rPr>
              <a:t>: Gồm 2 nút tương ứng với 2 lớp cần phân loại. Hàm kích hoạt "softmax" được sử dụng để tính toán xác suất cho mỗi lớp.</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E2E7EB"/>
        </a:solidFill>
      </p:bgPr>
    </p:bg>
    <p:spTree>
      <p:nvGrpSpPr>
        <p:cNvPr id="1" name=""/>
        <p:cNvGrpSpPr/>
        <p:nvPr/>
      </p:nvGrpSpPr>
      <p:grpSpPr>
        <a:xfrm>
          <a:off x="0" y="0"/>
          <a:ext cx="0" cy="0"/>
          <a:chOff x="0" y="0"/>
          <a:chExt cx="0" cy="0"/>
        </a:xfrm>
      </p:grpSpPr>
      <p:sp>
        <p:nvSpPr>
          <p:cNvPr name="TextBox 2" id="2"/>
          <p:cNvSpPr txBox="true"/>
          <p:nvPr/>
        </p:nvSpPr>
        <p:spPr>
          <a:xfrm rot="0">
            <a:off x="717379" y="677514"/>
            <a:ext cx="17570621" cy="1123950"/>
          </a:xfrm>
          <a:prstGeom prst="rect">
            <a:avLst/>
          </a:prstGeom>
        </p:spPr>
        <p:txBody>
          <a:bodyPr anchor="t" rtlCol="false" tIns="0" lIns="0" bIns="0" rIns="0">
            <a:spAutoFit/>
          </a:bodyPr>
          <a:lstStyle/>
          <a:p>
            <a:pPr algn="ctr">
              <a:lnSpc>
                <a:spcPts val="8880"/>
              </a:lnSpc>
            </a:pPr>
            <a:r>
              <a:rPr lang="en-US" sz="7400" spc="-148">
                <a:solidFill>
                  <a:srgbClr val="191919"/>
                </a:solidFill>
                <a:latin typeface="Muli Ultra-Bold"/>
              </a:rPr>
              <a:t>Tiền xử lý dữ liệu</a:t>
            </a:r>
          </a:p>
        </p:txBody>
      </p:sp>
      <p:sp>
        <p:nvSpPr>
          <p:cNvPr name="TextBox 3" id="3"/>
          <p:cNvSpPr txBox="true"/>
          <p:nvPr/>
        </p:nvSpPr>
        <p:spPr>
          <a:xfrm rot="0">
            <a:off x="1491553" y="2329829"/>
            <a:ext cx="7391307" cy="6831966"/>
          </a:xfrm>
          <a:prstGeom prst="rect">
            <a:avLst/>
          </a:prstGeom>
        </p:spPr>
        <p:txBody>
          <a:bodyPr anchor="t" rtlCol="false" tIns="0" lIns="0" bIns="0" rIns="0">
            <a:spAutoFit/>
          </a:bodyPr>
          <a:lstStyle/>
          <a:p>
            <a:pPr algn="ctr">
              <a:lnSpc>
                <a:spcPts val="5599"/>
              </a:lnSpc>
            </a:pPr>
            <a:r>
              <a:rPr lang="en-US" sz="3199">
                <a:solidFill>
                  <a:srgbClr val="191919"/>
                </a:solidFill>
                <a:latin typeface="Muli Bold"/>
              </a:rPr>
              <a:t>XGBoost</a:t>
            </a:r>
          </a:p>
          <a:p>
            <a:pPr algn="ctr">
              <a:lnSpc>
                <a:spcPts val="2100"/>
              </a:lnSpc>
            </a:pPr>
          </a:p>
          <a:p>
            <a:pPr algn="just">
              <a:lnSpc>
                <a:spcPts val="5249"/>
              </a:lnSpc>
            </a:pPr>
            <a:r>
              <a:rPr lang="en-US" sz="2999">
                <a:solidFill>
                  <a:srgbClr val="191919"/>
                </a:solidFill>
                <a:latin typeface="Muli"/>
              </a:rPr>
              <a:t>• Đọc các khung hình của mỗi video, hai khung hình liên tiếp được lấy cách nhau 15 khung hình.</a:t>
            </a:r>
          </a:p>
          <a:p>
            <a:pPr algn="just">
              <a:lnSpc>
                <a:spcPts val="5249"/>
              </a:lnSpc>
            </a:pPr>
            <a:r>
              <a:rPr lang="en-US" sz="2999">
                <a:solidFill>
                  <a:srgbClr val="191919"/>
                </a:solidFill>
                <a:latin typeface="Muli"/>
              </a:rPr>
              <a:t>• Điều chỉnh kích thước của mỗi hình ảnh thành (64, 64, 3) </a:t>
            </a:r>
          </a:p>
          <a:p>
            <a:pPr algn="just">
              <a:lnSpc>
                <a:spcPts val="5249"/>
              </a:lnSpc>
            </a:pPr>
            <a:r>
              <a:rPr lang="en-US" sz="2999">
                <a:solidFill>
                  <a:srgbClr val="191919"/>
                </a:solidFill>
                <a:latin typeface="Muli"/>
              </a:rPr>
              <a:t>• Sử dụng LabelBinarizer để gán nhãn cho các hình ảnh.</a:t>
            </a:r>
          </a:p>
          <a:p>
            <a:pPr algn="just">
              <a:lnSpc>
                <a:spcPts val="5249"/>
              </a:lnSpc>
            </a:pPr>
            <a:r>
              <a:rPr lang="en-US" sz="2999">
                <a:solidFill>
                  <a:srgbClr val="191919"/>
                </a:solidFill>
                <a:latin typeface="Muli"/>
              </a:rPr>
              <a:t>• Reshape kích thước của dữ liệu sao cho mỗi hình ảnh trở thành một vector 1 chiều.</a:t>
            </a:r>
          </a:p>
        </p:txBody>
      </p:sp>
      <p:sp>
        <p:nvSpPr>
          <p:cNvPr name="TextBox 4" id="4"/>
          <p:cNvSpPr txBox="true"/>
          <p:nvPr/>
        </p:nvSpPr>
        <p:spPr>
          <a:xfrm rot="0">
            <a:off x="10587427" y="2329829"/>
            <a:ext cx="7118028" cy="6250940"/>
          </a:xfrm>
          <a:prstGeom prst="rect">
            <a:avLst/>
          </a:prstGeom>
        </p:spPr>
        <p:txBody>
          <a:bodyPr anchor="t" rtlCol="false" tIns="0" lIns="0" bIns="0" rIns="0">
            <a:spAutoFit/>
          </a:bodyPr>
          <a:lstStyle/>
          <a:p>
            <a:pPr algn="ctr">
              <a:lnSpc>
                <a:spcPts val="5599"/>
              </a:lnSpc>
            </a:pPr>
            <a:r>
              <a:rPr lang="en-US" sz="3199" spc="-63">
                <a:solidFill>
                  <a:srgbClr val="191919"/>
                </a:solidFill>
                <a:latin typeface="Muli Bold"/>
              </a:rPr>
              <a:t>InceptionV3 và ResNet50</a:t>
            </a:r>
          </a:p>
          <a:p>
            <a:pPr algn="ctr">
              <a:lnSpc>
                <a:spcPts val="2100"/>
              </a:lnSpc>
            </a:pPr>
          </a:p>
          <a:p>
            <a:pPr algn="just">
              <a:lnSpc>
                <a:spcPts val="5250"/>
              </a:lnSpc>
            </a:pPr>
            <a:r>
              <a:rPr lang="en-US" sz="3000" spc="-60">
                <a:solidFill>
                  <a:srgbClr val="191919"/>
                </a:solidFill>
                <a:latin typeface="Muli"/>
              </a:rPr>
              <a:t>• Đọc các khung hình của mỗi video, hai khung hình liên tiếp được lấy cách nhau 15 khung hình.</a:t>
            </a:r>
          </a:p>
          <a:p>
            <a:pPr algn="just">
              <a:lnSpc>
                <a:spcPts val="5250"/>
              </a:lnSpc>
            </a:pPr>
            <a:r>
              <a:rPr lang="en-US" sz="3000" spc="-60">
                <a:solidFill>
                  <a:srgbClr val="191919"/>
                </a:solidFill>
                <a:latin typeface="Muli"/>
              </a:rPr>
              <a:t>• Sử dụng LabelBinarizer để gán nhãn cho các hình ảnh.</a:t>
            </a:r>
          </a:p>
          <a:p>
            <a:pPr algn="just">
              <a:lnSpc>
                <a:spcPts val="5250"/>
              </a:lnSpc>
            </a:pPr>
            <a:r>
              <a:rPr lang="en-US" sz="3000" spc="-60">
                <a:solidFill>
                  <a:srgbClr val="191919"/>
                </a:solidFill>
                <a:latin typeface="Muli"/>
              </a:rPr>
              <a:t>• Điều chỉnh kích thước của mỗi hình ảnh sao cho phù hợp với đầu vào của mô hình, với kích thước là (224, 224, 3)</a:t>
            </a:r>
          </a:p>
        </p:txBody>
      </p:sp>
      <p:sp>
        <p:nvSpPr>
          <p:cNvPr name="AutoShape 5" id="5"/>
          <p:cNvSpPr/>
          <p:nvPr/>
        </p:nvSpPr>
        <p:spPr>
          <a:xfrm flipV="true">
            <a:off x="9847071" y="3368845"/>
            <a:ext cx="0" cy="649224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sp>
        <p:nvSpPr>
          <p:cNvPr name="Freeform 2" id="2"/>
          <p:cNvSpPr/>
          <p:nvPr/>
        </p:nvSpPr>
        <p:spPr>
          <a:xfrm flipH="false" flipV="false" rot="0">
            <a:off x="8977920" y="645592"/>
            <a:ext cx="5690770" cy="3774433"/>
          </a:xfrm>
          <a:custGeom>
            <a:avLst/>
            <a:gdLst/>
            <a:ahLst/>
            <a:cxnLst/>
            <a:rect r="r" b="b" t="t" l="l"/>
            <a:pathLst>
              <a:path h="3774433" w="5690770">
                <a:moveTo>
                  <a:pt x="0" y="0"/>
                </a:moveTo>
                <a:lnTo>
                  <a:pt x="5690771" y="0"/>
                </a:lnTo>
                <a:lnTo>
                  <a:pt x="5690771" y="3774432"/>
                </a:lnTo>
                <a:lnTo>
                  <a:pt x="0" y="3774432"/>
                </a:lnTo>
                <a:lnTo>
                  <a:pt x="0" y="0"/>
                </a:lnTo>
                <a:close/>
              </a:path>
            </a:pathLst>
          </a:custGeom>
          <a:blipFill>
            <a:blip r:embed="rId2"/>
            <a:stretch>
              <a:fillRect l="0" t="-16172" r="-50114" b="0"/>
            </a:stretch>
          </a:blipFill>
        </p:spPr>
      </p:sp>
      <p:sp>
        <p:nvSpPr>
          <p:cNvPr name="Freeform 3" id="3"/>
          <p:cNvSpPr/>
          <p:nvPr/>
        </p:nvSpPr>
        <p:spPr>
          <a:xfrm flipH="false" flipV="false" rot="0">
            <a:off x="9006228" y="5516588"/>
            <a:ext cx="2790889" cy="3741712"/>
          </a:xfrm>
          <a:custGeom>
            <a:avLst/>
            <a:gdLst/>
            <a:ahLst/>
            <a:cxnLst/>
            <a:rect r="r" b="b" t="t" l="l"/>
            <a:pathLst>
              <a:path h="3741712" w="2790889">
                <a:moveTo>
                  <a:pt x="0" y="0"/>
                </a:moveTo>
                <a:lnTo>
                  <a:pt x="2790889" y="0"/>
                </a:lnTo>
                <a:lnTo>
                  <a:pt x="2790889" y="3741712"/>
                </a:lnTo>
                <a:lnTo>
                  <a:pt x="0" y="3741712"/>
                </a:lnTo>
                <a:lnTo>
                  <a:pt x="0" y="0"/>
                </a:lnTo>
                <a:close/>
              </a:path>
            </a:pathLst>
          </a:custGeom>
          <a:blipFill>
            <a:blip r:embed="rId3"/>
            <a:stretch>
              <a:fillRect l="-99999" t="-17187" r="0" b="0"/>
            </a:stretch>
          </a:blipFill>
        </p:spPr>
      </p:sp>
      <p:sp>
        <p:nvSpPr>
          <p:cNvPr name="Freeform 4" id="4"/>
          <p:cNvSpPr/>
          <p:nvPr/>
        </p:nvSpPr>
        <p:spPr>
          <a:xfrm flipH="false" flipV="false" rot="0">
            <a:off x="11797117" y="5516588"/>
            <a:ext cx="2815348" cy="3741712"/>
          </a:xfrm>
          <a:custGeom>
            <a:avLst/>
            <a:gdLst/>
            <a:ahLst/>
            <a:cxnLst/>
            <a:rect r="r" b="b" t="t" l="l"/>
            <a:pathLst>
              <a:path h="3741712" w="2815348">
                <a:moveTo>
                  <a:pt x="0" y="0"/>
                </a:moveTo>
                <a:lnTo>
                  <a:pt x="2815348" y="0"/>
                </a:lnTo>
                <a:lnTo>
                  <a:pt x="2815348" y="3741712"/>
                </a:lnTo>
                <a:lnTo>
                  <a:pt x="0" y="3741712"/>
                </a:lnTo>
                <a:lnTo>
                  <a:pt x="0" y="0"/>
                </a:lnTo>
                <a:close/>
              </a:path>
            </a:pathLst>
          </a:custGeom>
          <a:blipFill>
            <a:blip r:embed="rId4"/>
            <a:stretch>
              <a:fillRect l="-100000" t="-16024" r="0" b="0"/>
            </a:stretch>
          </a:blipFill>
        </p:spPr>
      </p:sp>
      <p:sp>
        <p:nvSpPr>
          <p:cNvPr name="TextBox 5" id="5"/>
          <p:cNvSpPr txBox="true"/>
          <p:nvPr/>
        </p:nvSpPr>
        <p:spPr>
          <a:xfrm rot="0">
            <a:off x="989655" y="3590925"/>
            <a:ext cx="7550115" cy="2647950"/>
          </a:xfrm>
          <a:prstGeom prst="rect">
            <a:avLst/>
          </a:prstGeom>
        </p:spPr>
        <p:txBody>
          <a:bodyPr anchor="t" rtlCol="false" tIns="0" lIns="0" bIns="0" rIns="0">
            <a:spAutoFit/>
          </a:bodyPr>
          <a:lstStyle/>
          <a:p>
            <a:pPr algn="ctr">
              <a:lnSpc>
                <a:spcPts val="10440"/>
              </a:lnSpc>
            </a:pPr>
            <a:r>
              <a:rPr lang="en-US" sz="8700" spc="-174">
                <a:solidFill>
                  <a:srgbClr val="191919"/>
                </a:solidFill>
                <a:latin typeface="Muli Ultra-Bold"/>
              </a:rPr>
              <a:t>Data Augmentation</a:t>
            </a:r>
          </a:p>
        </p:txBody>
      </p:sp>
      <p:sp>
        <p:nvSpPr>
          <p:cNvPr name="Freeform 6" id="6"/>
          <p:cNvSpPr/>
          <p:nvPr/>
        </p:nvSpPr>
        <p:spPr>
          <a:xfrm flipH="false" flipV="false" rot="0">
            <a:off x="14668691" y="645592"/>
            <a:ext cx="2680230" cy="3774433"/>
          </a:xfrm>
          <a:custGeom>
            <a:avLst/>
            <a:gdLst/>
            <a:ahLst/>
            <a:cxnLst/>
            <a:rect r="r" b="b" t="t" l="l"/>
            <a:pathLst>
              <a:path h="3774433" w="2680230">
                <a:moveTo>
                  <a:pt x="0" y="0"/>
                </a:moveTo>
                <a:lnTo>
                  <a:pt x="2680229" y="0"/>
                </a:lnTo>
                <a:lnTo>
                  <a:pt x="2680229" y="3774432"/>
                </a:lnTo>
                <a:lnTo>
                  <a:pt x="0" y="3774432"/>
                </a:lnTo>
                <a:lnTo>
                  <a:pt x="0" y="0"/>
                </a:lnTo>
                <a:close/>
              </a:path>
            </a:pathLst>
          </a:custGeom>
          <a:blipFill>
            <a:blip r:embed="rId2"/>
            <a:stretch>
              <a:fillRect l="0" t="-26749" r="-321139" b="-26749"/>
            </a:stretch>
          </a:blipFill>
        </p:spPr>
      </p:sp>
      <p:sp>
        <p:nvSpPr>
          <p:cNvPr name="TextBox 7" id="7"/>
          <p:cNvSpPr txBox="true"/>
          <p:nvPr/>
        </p:nvSpPr>
        <p:spPr>
          <a:xfrm rot="0">
            <a:off x="15523924" y="4686300"/>
            <a:ext cx="969764" cy="457200"/>
          </a:xfrm>
          <a:prstGeom prst="rect">
            <a:avLst/>
          </a:prstGeom>
        </p:spPr>
        <p:txBody>
          <a:bodyPr anchor="t" rtlCol="false" tIns="0" lIns="0" bIns="0" rIns="0">
            <a:spAutoFit/>
          </a:bodyPr>
          <a:lstStyle/>
          <a:p>
            <a:pPr algn="ctr">
              <a:lnSpc>
                <a:spcPts val="3600"/>
              </a:lnSpc>
              <a:spcBef>
                <a:spcPct val="0"/>
              </a:spcBef>
            </a:pPr>
            <a:r>
              <a:rPr lang="en-US" sz="3000" spc="-60">
                <a:solidFill>
                  <a:srgbClr val="191919"/>
                </a:solidFill>
                <a:latin typeface="Muli"/>
              </a:rPr>
              <a:t>Zoom</a:t>
            </a:r>
          </a:p>
        </p:txBody>
      </p:sp>
      <p:sp>
        <p:nvSpPr>
          <p:cNvPr name="TextBox 8" id="8"/>
          <p:cNvSpPr txBox="true"/>
          <p:nvPr/>
        </p:nvSpPr>
        <p:spPr>
          <a:xfrm rot="0">
            <a:off x="9704413" y="4686300"/>
            <a:ext cx="1394520" cy="457200"/>
          </a:xfrm>
          <a:prstGeom prst="rect">
            <a:avLst/>
          </a:prstGeom>
        </p:spPr>
        <p:txBody>
          <a:bodyPr anchor="t" rtlCol="false" tIns="0" lIns="0" bIns="0" rIns="0">
            <a:spAutoFit/>
          </a:bodyPr>
          <a:lstStyle/>
          <a:p>
            <a:pPr algn="ctr">
              <a:lnSpc>
                <a:spcPts val="3600"/>
              </a:lnSpc>
              <a:spcBef>
                <a:spcPct val="0"/>
              </a:spcBef>
            </a:pPr>
            <a:r>
              <a:rPr lang="en-US" sz="3000" spc="-60">
                <a:solidFill>
                  <a:srgbClr val="191919"/>
                </a:solidFill>
                <a:latin typeface="Muli"/>
              </a:rPr>
              <a:t>Ảnh gốc</a:t>
            </a:r>
          </a:p>
        </p:txBody>
      </p:sp>
      <p:sp>
        <p:nvSpPr>
          <p:cNvPr name="TextBox 9" id="9"/>
          <p:cNvSpPr txBox="true"/>
          <p:nvPr/>
        </p:nvSpPr>
        <p:spPr>
          <a:xfrm rot="0">
            <a:off x="12709491" y="9458879"/>
            <a:ext cx="990600" cy="457200"/>
          </a:xfrm>
          <a:prstGeom prst="rect">
            <a:avLst/>
          </a:prstGeom>
        </p:spPr>
        <p:txBody>
          <a:bodyPr anchor="t" rtlCol="false" tIns="0" lIns="0" bIns="0" rIns="0">
            <a:spAutoFit/>
          </a:bodyPr>
          <a:lstStyle/>
          <a:p>
            <a:pPr algn="ctr">
              <a:lnSpc>
                <a:spcPts val="3600"/>
              </a:lnSpc>
              <a:spcBef>
                <a:spcPct val="0"/>
              </a:spcBef>
            </a:pPr>
            <a:r>
              <a:rPr lang="en-US" sz="3000" spc="-60">
                <a:solidFill>
                  <a:srgbClr val="191919"/>
                </a:solidFill>
                <a:latin typeface="Muli"/>
              </a:rPr>
              <a:t>Shear</a:t>
            </a:r>
          </a:p>
        </p:txBody>
      </p:sp>
      <p:sp>
        <p:nvSpPr>
          <p:cNvPr name="TextBox 10" id="10"/>
          <p:cNvSpPr txBox="true"/>
          <p:nvPr/>
        </p:nvSpPr>
        <p:spPr>
          <a:xfrm rot="0">
            <a:off x="12023691" y="4686300"/>
            <a:ext cx="2362200" cy="457200"/>
          </a:xfrm>
          <a:prstGeom prst="rect">
            <a:avLst/>
          </a:prstGeom>
        </p:spPr>
        <p:txBody>
          <a:bodyPr anchor="t" rtlCol="false" tIns="0" lIns="0" bIns="0" rIns="0">
            <a:spAutoFit/>
          </a:bodyPr>
          <a:lstStyle/>
          <a:p>
            <a:pPr algn="ctr">
              <a:lnSpc>
                <a:spcPts val="3600"/>
              </a:lnSpc>
              <a:spcBef>
                <a:spcPct val="0"/>
              </a:spcBef>
            </a:pPr>
            <a:r>
              <a:rPr lang="en-US" sz="3000" spc="-60">
                <a:solidFill>
                  <a:srgbClr val="191919"/>
                </a:solidFill>
                <a:latin typeface="Muli"/>
              </a:rPr>
              <a:t>Horizontal flip</a:t>
            </a:r>
          </a:p>
        </p:txBody>
      </p:sp>
      <p:sp>
        <p:nvSpPr>
          <p:cNvPr name="TextBox 11" id="11"/>
          <p:cNvSpPr txBox="true"/>
          <p:nvPr/>
        </p:nvSpPr>
        <p:spPr>
          <a:xfrm rot="0">
            <a:off x="9997753" y="9525000"/>
            <a:ext cx="807839" cy="457200"/>
          </a:xfrm>
          <a:prstGeom prst="rect">
            <a:avLst/>
          </a:prstGeom>
        </p:spPr>
        <p:txBody>
          <a:bodyPr anchor="t" rtlCol="false" tIns="0" lIns="0" bIns="0" rIns="0">
            <a:spAutoFit/>
          </a:bodyPr>
          <a:lstStyle/>
          <a:p>
            <a:pPr algn="ctr">
              <a:lnSpc>
                <a:spcPts val="3600"/>
              </a:lnSpc>
              <a:spcBef>
                <a:spcPct val="0"/>
              </a:spcBef>
            </a:pPr>
            <a:r>
              <a:rPr lang="en-US" sz="3000" spc="-60">
                <a:solidFill>
                  <a:srgbClr val="191919"/>
                </a:solidFill>
                <a:latin typeface="Muli"/>
              </a:rPr>
              <a:t>Crop</a:t>
            </a:r>
          </a:p>
        </p:txBody>
      </p:sp>
      <p:sp>
        <p:nvSpPr>
          <p:cNvPr name="Freeform 12" id="12"/>
          <p:cNvSpPr/>
          <p:nvPr/>
        </p:nvSpPr>
        <p:spPr>
          <a:xfrm flipH="false" flipV="false" rot="0">
            <a:off x="15048912" y="5483867"/>
            <a:ext cx="2210388" cy="3774433"/>
          </a:xfrm>
          <a:custGeom>
            <a:avLst/>
            <a:gdLst/>
            <a:ahLst/>
            <a:cxnLst/>
            <a:rect r="r" b="b" t="t" l="l"/>
            <a:pathLst>
              <a:path h="3774433" w="2210388">
                <a:moveTo>
                  <a:pt x="0" y="0"/>
                </a:moveTo>
                <a:lnTo>
                  <a:pt x="2210388" y="0"/>
                </a:lnTo>
                <a:lnTo>
                  <a:pt x="2210388" y="3774433"/>
                </a:lnTo>
                <a:lnTo>
                  <a:pt x="0" y="3774433"/>
                </a:lnTo>
                <a:lnTo>
                  <a:pt x="0" y="0"/>
                </a:lnTo>
                <a:close/>
              </a:path>
            </a:pathLst>
          </a:custGeom>
          <a:blipFill>
            <a:blip r:embed="rId2"/>
            <a:stretch>
              <a:fillRect l="-32716" t="-16172" r="-253761" b="0"/>
            </a:stretch>
          </a:blipFill>
        </p:spPr>
      </p:sp>
      <p:sp>
        <p:nvSpPr>
          <p:cNvPr name="TextBox 13" id="13"/>
          <p:cNvSpPr txBox="true"/>
          <p:nvPr/>
        </p:nvSpPr>
        <p:spPr>
          <a:xfrm rot="0">
            <a:off x="15768344" y="9458879"/>
            <a:ext cx="771525" cy="457200"/>
          </a:xfrm>
          <a:prstGeom prst="rect">
            <a:avLst/>
          </a:prstGeom>
        </p:spPr>
        <p:txBody>
          <a:bodyPr anchor="t" rtlCol="false" tIns="0" lIns="0" bIns="0" rIns="0">
            <a:spAutoFit/>
          </a:bodyPr>
          <a:lstStyle/>
          <a:p>
            <a:pPr algn="ctr">
              <a:lnSpc>
                <a:spcPts val="3600"/>
              </a:lnSpc>
              <a:spcBef>
                <a:spcPct val="0"/>
              </a:spcBef>
            </a:pPr>
            <a:r>
              <a:rPr lang="en-US" sz="3000" spc="-60">
                <a:solidFill>
                  <a:srgbClr val="191919"/>
                </a:solidFill>
                <a:latin typeface="Muli"/>
              </a:rPr>
              <a:t>Shift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11462376" y="1028700"/>
            <a:ext cx="5796924" cy="8229600"/>
            <a:chOff x="0" y="0"/>
            <a:chExt cx="1532331" cy="2175372"/>
          </a:xfrm>
        </p:grpSpPr>
        <p:sp>
          <p:nvSpPr>
            <p:cNvPr name="Freeform 3" id="3"/>
            <p:cNvSpPr/>
            <p:nvPr/>
          </p:nvSpPr>
          <p:spPr>
            <a:xfrm flipH="false" flipV="false" rot="0">
              <a:off x="0" y="0"/>
              <a:ext cx="1532331" cy="2175372"/>
            </a:xfrm>
            <a:custGeom>
              <a:avLst/>
              <a:gdLst/>
              <a:ahLst/>
              <a:cxnLst/>
              <a:rect r="r" b="b" t="t" l="l"/>
              <a:pathLst>
                <a:path h="2175372" w="1532331">
                  <a:moveTo>
                    <a:pt x="1407871" y="2175372"/>
                  </a:moveTo>
                  <a:lnTo>
                    <a:pt x="124460" y="2175372"/>
                  </a:lnTo>
                  <a:cubicBezTo>
                    <a:pt x="55880" y="2175372"/>
                    <a:pt x="0" y="2119492"/>
                    <a:pt x="0" y="2050912"/>
                  </a:cubicBezTo>
                  <a:lnTo>
                    <a:pt x="0" y="124460"/>
                  </a:lnTo>
                  <a:cubicBezTo>
                    <a:pt x="0" y="55880"/>
                    <a:pt x="55880" y="0"/>
                    <a:pt x="124460" y="0"/>
                  </a:cubicBezTo>
                  <a:lnTo>
                    <a:pt x="1407871" y="0"/>
                  </a:lnTo>
                  <a:cubicBezTo>
                    <a:pt x="1476451" y="0"/>
                    <a:pt x="1532331" y="55880"/>
                    <a:pt x="1532331" y="124460"/>
                  </a:cubicBezTo>
                  <a:lnTo>
                    <a:pt x="1532331" y="2050913"/>
                  </a:lnTo>
                  <a:cubicBezTo>
                    <a:pt x="1532331" y="2119493"/>
                    <a:pt x="1476451" y="2175372"/>
                    <a:pt x="1407871" y="2175372"/>
                  </a:cubicBezTo>
                  <a:close/>
                </a:path>
              </a:pathLst>
            </a:custGeom>
            <a:solidFill>
              <a:srgbClr val="4C38F2">
                <a:alpha val="35686"/>
              </a:srgbClr>
            </a:solidFill>
          </p:spPr>
        </p:sp>
      </p:grpSp>
      <p:grpSp>
        <p:nvGrpSpPr>
          <p:cNvPr name="Group 4" id="4"/>
          <p:cNvGrpSpPr>
            <a:grpSpLocks noChangeAspect="true"/>
          </p:cNvGrpSpPr>
          <p:nvPr/>
        </p:nvGrpSpPr>
        <p:grpSpPr>
          <a:xfrm rot="0">
            <a:off x="11952213" y="1530562"/>
            <a:ext cx="4817251" cy="7225876"/>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37009" t="0" r="-37009" b="0"/>
              </a:stretch>
            </a:blipFill>
          </p:spPr>
        </p:sp>
      </p:grpSp>
      <p:sp>
        <p:nvSpPr>
          <p:cNvPr name="TextBox 6" id="6"/>
          <p:cNvSpPr txBox="true"/>
          <p:nvPr/>
        </p:nvSpPr>
        <p:spPr>
          <a:xfrm rot="0">
            <a:off x="1123950" y="3311983"/>
            <a:ext cx="9633576" cy="3171825"/>
          </a:xfrm>
          <a:prstGeom prst="rect">
            <a:avLst/>
          </a:prstGeom>
        </p:spPr>
        <p:txBody>
          <a:bodyPr anchor="t" rtlCol="false" tIns="0" lIns="0" bIns="0" rIns="0">
            <a:spAutoFit/>
          </a:bodyPr>
          <a:lstStyle/>
          <a:p>
            <a:pPr algn="ctr" marL="0" indent="0" lvl="0">
              <a:lnSpc>
                <a:spcPts val="12599"/>
              </a:lnSpc>
            </a:pPr>
            <a:r>
              <a:rPr lang="en-US" sz="10499" spc="-209">
                <a:solidFill>
                  <a:srgbClr val="191919"/>
                </a:solidFill>
                <a:latin typeface="Muli Bold"/>
              </a:rPr>
              <a:t>Đánh giá thực nghiệm</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723749" y="508251"/>
            <a:ext cx="16230600" cy="1351726"/>
            <a:chOff x="0" y="0"/>
            <a:chExt cx="10389482" cy="865263"/>
          </a:xfrm>
        </p:grpSpPr>
        <p:sp>
          <p:nvSpPr>
            <p:cNvPr name="Freeform 3" id="3"/>
            <p:cNvSpPr/>
            <p:nvPr/>
          </p:nvSpPr>
          <p:spPr>
            <a:xfrm flipH="false" flipV="false" rot="0">
              <a:off x="0" y="0"/>
              <a:ext cx="10389482" cy="865263"/>
            </a:xfrm>
            <a:custGeom>
              <a:avLst/>
              <a:gdLst/>
              <a:ahLst/>
              <a:cxnLst/>
              <a:rect r="r" b="b" t="t" l="l"/>
              <a:pathLst>
                <a:path h="865263" w="10389482">
                  <a:moveTo>
                    <a:pt x="10265022" y="865263"/>
                  </a:moveTo>
                  <a:lnTo>
                    <a:pt x="124460" y="865263"/>
                  </a:lnTo>
                  <a:cubicBezTo>
                    <a:pt x="55880" y="865263"/>
                    <a:pt x="0" y="809383"/>
                    <a:pt x="0" y="740803"/>
                  </a:cubicBezTo>
                  <a:lnTo>
                    <a:pt x="0" y="124460"/>
                  </a:lnTo>
                  <a:cubicBezTo>
                    <a:pt x="0" y="55880"/>
                    <a:pt x="55880" y="0"/>
                    <a:pt x="124460" y="0"/>
                  </a:cubicBezTo>
                  <a:lnTo>
                    <a:pt x="10265022" y="0"/>
                  </a:lnTo>
                  <a:cubicBezTo>
                    <a:pt x="10333603" y="0"/>
                    <a:pt x="10389482" y="55880"/>
                    <a:pt x="10389482" y="124460"/>
                  </a:cubicBezTo>
                  <a:lnTo>
                    <a:pt x="10389482" y="740803"/>
                  </a:lnTo>
                  <a:cubicBezTo>
                    <a:pt x="10389482" y="809383"/>
                    <a:pt x="10333603" y="865263"/>
                    <a:pt x="10265022" y="865263"/>
                  </a:cubicBezTo>
                  <a:close/>
                </a:path>
              </a:pathLst>
            </a:custGeom>
            <a:solidFill>
              <a:srgbClr val="4C38F2"/>
            </a:solidFill>
          </p:spPr>
        </p:sp>
      </p:grpSp>
      <p:grpSp>
        <p:nvGrpSpPr>
          <p:cNvPr name="Group 4" id="4"/>
          <p:cNvGrpSpPr/>
          <p:nvPr/>
        </p:nvGrpSpPr>
        <p:grpSpPr>
          <a:xfrm rot="-5400000">
            <a:off x="16303758" y="6309286"/>
            <a:ext cx="226661" cy="152400"/>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sp>
        <p:nvSpPr>
          <p:cNvPr name="TextBox 6" id="6"/>
          <p:cNvSpPr txBox="true"/>
          <p:nvPr/>
        </p:nvSpPr>
        <p:spPr>
          <a:xfrm rot="0">
            <a:off x="1391569" y="771681"/>
            <a:ext cx="9712034" cy="777241"/>
          </a:xfrm>
          <a:prstGeom prst="rect">
            <a:avLst/>
          </a:prstGeom>
        </p:spPr>
        <p:txBody>
          <a:bodyPr anchor="t" rtlCol="false" tIns="0" lIns="0" bIns="0" rIns="0">
            <a:spAutoFit/>
          </a:bodyPr>
          <a:lstStyle/>
          <a:p>
            <a:pPr marL="0" indent="0" lvl="0">
              <a:lnSpc>
                <a:spcPts val="6239"/>
              </a:lnSpc>
            </a:pPr>
            <a:r>
              <a:rPr lang="en-US" sz="4799" spc="47">
                <a:solidFill>
                  <a:srgbClr val="FFFFFF"/>
                </a:solidFill>
                <a:latin typeface="Muli Ultra-Bold"/>
              </a:rPr>
              <a:t>BỘ DỮ LIỆU</a:t>
            </a:r>
          </a:p>
        </p:txBody>
      </p:sp>
      <p:sp>
        <p:nvSpPr>
          <p:cNvPr name="TextBox 7" id="7"/>
          <p:cNvSpPr txBox="true"/>
          <p:nvPr/>
        </p:nvSpPr>
        <p:spPr>
          <a:xfrm rot="0">
            <a:off x="3641906" y="2929017"/>
            <a:ext cx="11004189" cy="5781675"/>
          </a:xfrm>
          <a:prstGeom prst="rect">
            <a:avLst/>
          </a:prstGeom>
        </p:spPr>
        <p:txBody>
          <a:bodyPr anchor="t" rtlCol="false" tIns="0" lIns="0" bIns="0" rIns="0">
            <a:spAutoFit/>
          </a:bodyPr>
          <a:lstStyle/>
          <a:p>
            <a:pPr algn="just">
              <a:lnSpc>
                <a:spcPts val="5100"/>
              </a:lnSpc>
            </a:pPr>
            <a:r>
              <a:rPr lang="en-US" sz="3000" spc="-60">
                <a:solidFill>
                  <a:srgbClr val="000000"/>
                </a:solidFill>
                <a:latin typeface="Muli Bold"/>
              </a:rPr>
              <a:t>Bộ dữ liệu RLVS (Real Life Violence Situations).</a:t>
            </a:r>
          </a:p>
          <a:p>
            <a:pPr algn="just" marL="647700" indent="-323850" lvl="1">
              <a:lnSpc>
                <a:spcPts val="5100"/>
              </a:lnSpc>
              <a:buFont typeface="Arial"/>
              <a:buChar char="•"/>
            </a:pPr>
            <a:r>
              <a:rPr lang="en-US" sz="3000" spc="-60">
                <a:solidFill>
                  <a:srgbClr val="000000"/>
                </a:solidFill>
                <a:latin typeface="Muli"/>
              </a:rPr>
              <a:t>Bao gồm: </a:t>
            </a:r>
          </a:p>
          <a:p>
            <a:pPr algn="just" marL="1295400" indent="-431800" lvl="2">
              <a:lnSpc>
                <a:spcPts val="5100"/>
              </a:lnSpc>
              <a:buFont typeface="Arial"/>
              <a:buChar char="⚬"/>
            </a:pPr>
            <a:r>
              <a:rPr lang="en-US" sz="3000" spc="-60">
                <a:solidFill>
                  <a:srgbClr val="000000"/>
                </a:solidFill>
                <a:latin typeface="Muli"/>
              </a:rPr>
              <a:t>1000 video chứa tình huống bạo lực </a:t>
            </a:r>
          </a:p>
          <a:p>
            <a:pPr algn="just" marL="1295400" indent="-431800" lvl="2">
              <a:lnSpc>
                <a:spcPts val="5100"/>
              </a:lnSpc>
              <a:buFont typeface="Arial"/>
              <a:buChar char="⚬"/>
            </a:pPr>
            <a:r>
              <a:rPr lang="en-US" sz="3000" spc="-60">
                <a:solidFill>
                  <a:srgbClr val="000000"/>
                </a:solidFill>
                <a:latin typeface="Muli"/>
              </a:rPr>
              <a:t>1000 video không có bạo lực </a:t>
            </a:r>
          </a:p>
          <a:p>
            <a:pPr algn="just" marL="647700" indent="-323850" lvl="1">
              <a:lnSpc>
                <a:spcPts val="5100"/>
              </a:lnSpc>
              <a:buFont typeface="Arial"/>
              <a:buChar char="•"/>
            </a:pPr>
            <a:r>
              <a:rPr lang="en-US" sz="3000" spc="-60">
                <a:solidFill>
                  <a:srgbClr val="000000"/>
                </a:solidFill>
                <a:latin typeface="Muli"/>
              </a:rPr>
              <a:t>Được thu thập từ các video trên YouTube. </a:t>
            </a:r>
          </a:p>
          <a:p>
            <a:pPr algn="just" marL="647700" indent="-323850" lvl="1">
              <a:lnSpc>
                <a:spcPts val="5100"/>
              </a:lnSpc>
              <a:buFont typeface="Arial"/>
              <a:buChar char="•"/>
            </a:pPr>
            <a:r>
              <a:rPr lang="en-US" sz="3000" spc="-60">
                <a:solidFill>
                  <a:srgbClr val="000000"/>
                </a:solidFill>
                <a:latin typeface="Muli"/>
              </a:rPr>
              <a:t>Các video về tình huống bạo lực chứa nhiều tình huống thực tế trong các môi trường và điều kiện khác nhau. </a:t>
            </a:r>
          </a:p>
          <a:p>
            <a:pPr algn="just" marL="647700" indent="-323850" lvl="1">
              <a:lnSpc>
                <a:spcPts val="5100"/>
              </a:lnSpc>
              <a:buFont typeface="Arial"/>
              <a:buChar char="•"/>
            </a:pPr>
            <a:r>
              <a:rPr lang="en-US" sz="3000" spc="-60">
                <a:solidFill>
                  <a:srgbClr val="000000"/>
                </a:solidFill>
                <a:latin typeface="Muli"/>
              </a:rPr>
              <a:t>Các video không có bạo lực bao gồm các hành động như thể thao, ăn uống, đi bộ và nhiều hành động khác.</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2E7EB"/>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9594966" cy="1228725"/>
          </a:xfrm>
          <a:prstGeom prst="rect">
            <a:avLst/>
          </a:prstGeom>
        </p:spPr>
        <p:txBody>
          <a:bodyPr anchor="t" rtlCol="false" tIns="0" lIns="0" bIns="0" rIns="0">
            <a:spAutoFit/>
          </a:bodyPr>
          <a:lstStyle/>
          <a:p>
            <a:pPr marL="0" indent="0" lvl="0">
              <a:lnSpc>
                <a:spcPts val="9600"/>
              </a:lnSpc>
            </a:pPr>
            <a:r>
              <a:rPr lang="en-US" sz="8000" spc="-160">
                <a:solidFill>
                  <a:srgbClr val="191919"/>
                </a:solidFill>
                <a:latin typeface="Muli Ultra-Bold"/>
              </a:rPr>
              <a:t>Nội dung trình bày</a:t>
            </a:r>
          </a:p>
        </p:txBody>
      </p:sp>
      <p:sp>
        <p:nvSpPr>
          <p:cNvPr name="TextBox 3" id="3"/>
          <p:cNvSpPr txBox="true"/>
          <p:nvPr/>
        </p:nvSpPr>
        <p:spPr>
          <a:xfrm rot="0">
            <a:off x="1028700" y="3092818"/>
            <a:ext cx="16385599" cy="4400550"/>
          </a:xfrm>
          <a:prstGeom prst="rect">
            <a:avLst/>
          </a:prstGeom>
        </p:spPr>
        <p:txBody>
          <a:bodyPr anchor="t" rtlCol="false" tIns="0" lIns="0" bIns="0" rIns="0">
            <a:spAutoFit/>
          </a:bodyPr>
          <a:lstStyle/>
          <a:p>
            <a:pPr marL="1079501" indent="-539750" lvl="1">
              <a:lnSpc>
                <a:spcPts val="8850"/>
              </a:lnSpc>
              <a:buFont typeface="Arial"/>
              <a:buChar char="•"/>
            </a:pPr>
            <a:r>
              <a:rPr lang="en-US" sz="5000" spc="-100">
                <a:solidFill>
                  <a:srgbClr val="191919"/>
                </a:solidFill>
                <a:latin typeface="Muli Bold"/>
              </a:rPr>
              <a:t>Giới thiệu vấn đề</a:t>
            </a:r>
          </a:p>
          <a:p>
            <a:pPr marL="1079501" indent="-539750" lvl="1">
              <a:lnSpc>
                <a:spcPts val="8850"/>
              </a:lnSpc>
              <a:buFont typeface="Arial"/>
              <a:buChar char="•"/>
            </a:pPr>
            <a:r>
              <a:rPr lang="en-US" sz="5000" spc="-100">
                <a:solidFill>
                  <a:srgbClr val="191919"/>
                </a:solidFill>
                <a:latin typeface="Muli Bold"/>
              </a:rPr>
              <a:t>Phương pháp giải quyết</a:t>
            </a:r>
          </a:p>
          <a:p>
            <a:pPr marL="1079501" indent="-539750" lvl="1">
              <a:lnSpc>
                <a:spcPts val="8850"/>
              </a:lnSpc>
              <a:buFont typeface="Arial"/>
              <a:buChar char="•"/>
            </a:pPr>
            <a:r>
              <a:rPr lang="en-US" sz="5000" spc="-100">
                <a:solidFill>
                  <a:srgbClr val="191919"/>
                </a:solidFill>
                <a:latin typeface="Muli Bold"/>
              </a:rPr>
              <a:t>Đánh giá thực nghiệm</a:t>
            </a:r>
          </a:p>
          <a:p>
            <a:pPr marL="1079501" indent="-539750" lvl="1">
              <a:lnSpc>
                <a:spcPts val="8850"/>
              </a:lnSpc>
              <a:buFont typeface="Arial"/>
              <a:buChar char="•"/>
            </a:pPr>
            <a:r>
              <a:rPr lang="en-US" sz="5000" spc="-100">
                <a:solidFill>
                  <a:srgbClr val="191919"/>
                </a:solidFill>
                <a:latin typeface="Muli Bold"/>
              </a:rPr>
              <a:t>Kết luận, công việc tương lai</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723749" y="593976"/>
            <a:ext cx="16230600" cy="1351726"/>
            <a:chOff x="0" y="0"/>
            <a:chExt cx="10389482" cy="865263"/>
          </a:xfrm>
        </p:grpSpPr>
        <p:sp>
          <p:nvSpPr>
            <p:cNvPr name="Freeform 3" id="3"/>
            <p:cNvSpPr/>
            <p:nvPr/>
          </p:nvSpPr>
          <p:spPr>
            <a:xfrm flipH="false" flipV="false" rot="0">
              <a:off x="0" y="0"/>
              <a:ext cx="10389482" cy="865263"/>
            </a:xfrm>
            <a:custGeom>
              <a:avLst/>
              <a:gdLst/>
              <a:ahLst/>
              <a:cxnLst/>
              <a:rect r="r" b="b" t="t" l="l"/>
              <a:pathLst>
                <a:path h="865263" w="10389482">
                  <a:moveTo>
                    <a:pt x="10265022" y="865263"/>
                  </a:moveTo>
                  <a:lnTo>
                    <a:pt x="124460" y="865263"/>
                  </a:lnTo>
                  <a:cubicBezTo>
                    <a:pt x="55880" y="865263"/>
                    <a:pt x="0" y="809383"/>
                    <a:pt x="0" y="740803"/>
                  </a:cubicBezTo>
                  <a:lnTo>
                    <a:pt x="0" y="124460"/>
                  </a:lnTo>
                  <a:cubicBezTo>
                    <a:pt x="0" y="55880"/>
                    <a:pt x="55880" y="0"/>
                    <a:pt x="124460" y="0"/>
                  </a:cubicBezTo>
                  <a:lnTo>
                    <a:pt x="10265022" y="0"/>
                  </a:lnTo>
                  <a:cubicBezTo>
                    <a:pt x="10333603" y="0"/>
                    <a:pt x="10389482" y="55880"/>
                    <a:pt x="10389482" y="124460"/>
                  </a:cubicBezTo>
                  <a:lnTo>
                    <a:pt x="10389482" y="740803"/>
                  </a:lnTo>
                  <a:cubicBezTo>
                    <a:pt x="10389482" y="809383"/>
                    <a:pt x="10333603" y="865263"/>
                    <a:pt x="10265022" y="865263"/>
                  </a:cubicBezTo>
                  <a:close/>
                </a:path>
              </a:pathLst>
            </a:custGeom>
            <a:solidFill>
              <a:srgbClr val="4C38F2"/>
            </a:solidFill>
          </p:spPr>
        </p:sp>
      </p:grpSp>
      <p:sp>
        <p:nvSpPr>
          <p:cNvPr name="TextBox 4" id="4"/>
          <p:cNvSpPr txBox="true"/>
          <p:nvPr/>
        </p:nvSpPr>
        <p:spPr>
          <a:xfrm rot="0">
            <a:off x="1391569" y="857406"/>
            <a:ext cx="16177657" cy="777241"/>
          </a:xfrm>
          <a:prstGeom prst="rect">
            <a:avLst/>
          </a:prstGeom>
        </p:spPr>
        <p:txBody>
          <a:bodyPr anchor="t" rtlCol="false" tIns="0" lIns="0" bIns="0" rIns="0">
            <a:spAutoFit/>
          </a:bodyPr>
          <a:lstStyle/>
          <a:p>
            <a:pPr marL="0" indent="0" lvl="0">
              <a:lnSpc>
                <a:spcPts val="6239"/>
              </a:lnSpc>
            </a:pPr>
            <a:r>
              <a:rPr lang="en-US" sz="4799" spc="47">
                <a:solidFill>
                  <a:srgbClr val="FFFFFF"/>
                </a:solidFill>
                <a:latin typeface="Muli Ultra-Bold"/>
              </a:rPr>
              <a:t>QUÁ TRÌNH KIỂM TRA, ĐÁNH GIÁ</a:t>
            </a:r>
          </a:p>
        </p:txBody>
      </p:sp>
      <p:sp>
        <p:nvSpPr>
          <p:cNvPr name="TextBox 5" id="5"/>
          <p:cNvSpPr txBox="true"/>
          <p:nvPr/>
        </p:nvSpPr>
        <p:spPr>
          <a:xfrm rot="0">
            <a:off x="2138632" y="2440352"/>
            <a:ext cx="12571193" cy="7598410"/>
          </a:xfrm>
          <a:prstGeom prst="rect">
            <a:avLst/>
          </a:prstGeom>
        </p:spPr>
        <p:txBody>
          <a:bodyPr anchor="t" rtlCol="false" tIns="0" lIns="0" bIns="0" rIns="0">
            <a:spAutoFit/>
          </a:bodyPr>
          <a:lstStyle/>
          <a:p>
            <a:pPr marL="626109" indent="-313054" lvl="1">
              <a:lnSpc>
                <a:spcPts val="5074"/>
              </a:lnSpc>
              <a:buFont typeface="Arial"/>
              <a:buChar char="•"/>
            </a:pPr>
            <a:r>
              <a:rPr lang="en-US" sz="2899">
                <a:solidFill>
                  <a:srgbClr val="000000"/>
                </a:solidFill>
                <a:latin typeface="Muli"/>
              </a:rPr>
              <a:t>Bộ dữ liệu được chia </a:t>
            </a:r>
            <a:r>
              <a:rPr lang="en-US" sz="2899">
                <a:solidFill>
                  <a:srgbClr val="000000"/>
                </a:solidFill>
                <a:latin typeface="Muli"/>
              </a:rPr>
              <a:t>thành hai tập: </a:t>
            </a:r>
          </a:p>
          <a:p>
            <a:pPr marL="1252218" indent="-417406" lvl="2">
              <a:lnSpc>
                <a:spcPts val="5074"/>
              </a:lnSpc>
              <a:buFont typeface="Arial"/>
              <a:buChar char="⚬"/>
            </a:pPr>
            <a:r>
              <a:rPr lang="en-US" sz="2899">
                <a:solidFill>
                  <a:srgbClr val="000000"/>
                </a:solidFill>
                <a:latin typeface="Muli Bold"/>
              </a:rPr>
              <a:t>Tập Train (80%)</a:t>
            </a:r>
          </a:p>
          <a:p>
            <a:pPr marL="1252218" indent="-417406" lvl="2">
              <a:lnSpc>
                <a:spcPts val="5074"/>
              </a:lnSpc>
              <a:buFont typeface="Arial"/>
              <a:buChar char="⚬"/>
            </a:pPr>
            <a:r>
              <a:rPr lang="en-US" sz="2899">
                <a:solidFill>
                  <a:srgbClr val="000000"/>
                </a:solidFill>
                <a:latin typeface="Muli Bold"/>
              </a:rPr>
              <a:t>Tập Test (20%)</a:t>
            </a:r>
            <a:r>
              <a:rPr lang="en-US" sz="2899">
                <a:solidFill>
                  <a:srgbClr val="000000"/>
                </a:solidFill>
                <a:latin typeface="Muli Bold"/>
              </a:rPr>
              <a:t> </a:t>
            </a:r>
          </a:p>
          <a:p>
            <a:pPr marL="626109" indent="-313054" lvl="1">
              <a:lnSpc>
                <a:spcPts val="5074"/>
              </a:lnSpc>
              <a:buFont typeface="Arial"/>
              <a:buChar char="•"/>
            </a:pPr>
            <a:r>
              <a:rPr lang="en-US" sz="2899">
                <a:solidFill>
                  <a:srgbClr val="000000"/>
                </a:solidFill>
                <a:latin typeface="Muli"/>
              </a:rPr>
              <a:t>C</a:t>
            </a:r>
            <a:r>
              <a:rPr lang="en-US" sz="2899">
                <a:solidFill>
                  <a:srgbClr val="000000"/>
                </a:solidFill>
                <a:latin typeface="Muli"/>
              </a:rPr>
              <a:t>ác chỉ số đánh giá:</a:t>
            </a:r>
          </a:p>
          <a:p>
            <a:pPr marL="1252218" indent="-417406" lvl="2">
              <a:lnSpc>
                <a:spcPts val="5074"/>
              </a:lnSpc>
              <a:buFont typeface="Arial"/>
              <a:buChar char="⚬"/>
            </a:pPr>
            <a:r>
              <a:rPr lang="en-US" sz="2899">
                <a:solidFill>
                  <a:srgbClr val="000000"/>
                </a:solidFill>
                <a:latin typeface="Muli Bold"/>
              </a:rPr>
              <a:t>Độ chính xác (Accuracy)</a:t>
            </a:r>
            <a:r>
              <a:rPr lang="en-US" sz="2899">
                <a:solidFill>
                  <a:srgbClr val="000000"/>
                </a:solidFill>
                <a:latin typeface="Muli"/>
              </a:rPr>
              <a:t>: Tỉ lệ số lượng dự đoán chính xác trên tổng số dự đoán trên tập kiểm tra.</a:t>
            </a:r>
          </a:p>
          <a:p>
            <a:pPr marL="1252218" indent="-417406" lvl="2">
              <a:lnSpc>
                <a:spcPts val="5074"/>
              </a:lnSpc>
              <a:buFont typeface="Arial"/>
              <a:buChar char="⚬"/>
            </a:pPr>
            <a:r>
              <a:rPr lang="en-US" sz="2899">
                <a:solidFill>
                  <a:srgbClr val="000000"/>
                </a:solidFill>
                <a:latin typeface="Muli Bold"/>
              </a:rPr>
              <a:t>Precision:</a:t>
            </a:r>
            <a:r>
              <a:rPr lang="en-US" sz="2899">
                <a:solidFill>
                  <a:srgbClr val="000000"/>
                </a:solidFill>
                <a:latin typeface="Muli"/>
              </a:rPr>
              <a:t> Tỉ lệ số lượng dự đoán chính xác cho nhãn dương (bạo lực) trên tổng số dự đoán cho nhãn dương.</a:t>
            </a:r>
          </a:p>
          <a:p>
            <a:pPr marL="1252218" indent="-417406" lvl="2">
              <a:lnSpc>
                <a:spcPts val="5074"/>
              </a:lnSpc>
              <a:buFont typeface="Arial"/>
              <a:buChar char="⚬"/>
            </a:pPr>
            <a:r>
              <a:rPr lang="en-US" sz="2899">
                <a:solidFill>
                  <a:srgbClr val="000000"/>
                </a:solidFill>
                <a:latin typeface="Muli Bold"/>
              </a:rPr>
              <a:t>Recall:</a:t>
            </a:r>
            <a:r>
              <a:rPr lang="en-US" sz="2899">
                <a:solidFill>
                  <a:srgbClr val="000000"/>
                </a:solidFill>
                <a:latin typeface="Muli"/>
              </a:rPr>
              <a:t> Tỉ lệ số lượng dự đoán chính xác cho nhãn dương trên tổng số nhãn dương trong tập kiểm tra.</a:t>
            </a:r>
          </a:p>
          <a:p>
            <a:pPr marL="1252218" indent="-417406" lvl="2">
              <a:lnSpc>
                <a:spcPts val="5074"/>
              </a:lnSpc>
              <a:buFont typeface="Arial"/>
              <a:buChar char="⚬"/>
            </a:pPr>
            <a:r>
              <a:rPr lang="en-US" sz="2899">
                <a:solidFill>
                  <a:srgbClr val="000000"/>
                </a:solidFill>
                <a:latin typeface="Muli Bold"/>
              </a:rPr>
              <a:t>Điểm F1 (F1-score)</a:t>
            </a:r>
            <a:r>
              <a:rPr lang="en-US" sz="2899">
                <a:solidFill>
                  <a:srgbClr val="000000"/>
                </a:solidFill>
                <a:latin typeface="Muli"/>
              </a:rPr>
              <a:t>: Trung bình điều hòa giữa Precision và Recall</a:t>
            </a:r>
          </a:p>
          <a:p>
            <a:pPr>
              <a:lnSpc>
                <a:spcPts val="5074"/>
              </a:lnSpc>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723749" y="593976"/>
            <a:ext cx="16230600" cy="1351726"/>
            <a:chOff x="0" y="0"/>
            <a:chExt cx="10389482" cy="865263"/>
          </a:xfrm>
        </p:grpSpPr>
        <p:sp>
          <p:nvSpPr>
            <p:cNvPr name="Freeform 3" id="3"/>
            <p:cNvSpPr/>
            <p:nvPr/>
          </p:nvSpPr>
          <p:spPr>
            <a:xfrm flipH="false" flipV="false" rot="0">
              <a:off x="0" y="0"/>
              <a:ext cx="10389482" cy="865263"/>
            </a:xfrm>
            <a:custGeom>
              <a:avLst/>
              <a:gdLst/>
              <a:ahLst/>
              <a:cxnLst/>
              <a:rect r="r" b="b" t="t" l="l"/>
              <a:pathLst>
                <a:path h="865263" w="10389482">
                  <a:moveTo>
                    <a:pt x="10265022" y="865263"/>
                  </a:moveTo>
                  <a:lnTo>
                    <a:pt x="124460" y="865263"/>
                  </a:lnTo>
                  <a:cubicBezTo>
                    <a:pt x="55880" y="865263"/>
                    <a:pt x="0" y="809383"/>
                    <a:pt x="0" y="740803"/>
                  </a:cubicBezTo>
                  <a:lnTo>
                    <a:pt x="0" y="124460"/>
                  </a:lnTo>
                  <a:cubicBezTo>
                    <a:pt x="0" y="55880"/>
                    <a:pt x="55880" y="0"/>
                    <a:pt x="124460" y="0"/>
                  </a:cubicBezTo>
                  <a:lnTo>
                    <a:pt x="10265022" y="0"/>
                  </a:lnTo>
                  <a:cubicBezTo>
                    <a:pt x="10333603" y="0"/>
                    <a:pt x="10389482" y="55880"/>
                    <a:pt x="10389482" y="124460"/>
                  </a:cubicBezTo>
                  <a:lnTo>
                    <a:pt x="10389482" y="740803"/>
                  </a:lnTo>
                  <a:cubicBezTo>
                    <a:pt x="10389482" y="809383"/>
                    <a:pt x="10333603" y="865263"/>
                    <a:pt x="10265022" y="865263"/>
                  </a:cubicBezTo>
                  <a:close/>
                </a:path>
              </a:pathLst>
            </a:custGeom>
            <a:solidFill>
              <a:srgbClr val="4C38F2"/>
            </a:solidFill>
          </p:spPr>
        </p:sp>
      </p:grpSp>
      <p:sp>
        <p:nvSpPr>
          <p:cNvPr name="TextBox 4" id="4"/>
          <p:cNvSpPr txBox="true"/>
          <p:nvPr/>
        </p:nvSpPr>
        <p:spPr>
          <a:xfrm rot="0">
            <a:off x="1391569" y="857406"/>
            <a:ext cx="16177657" cy="777241"/>
          </a:xfrm>
          <a:prstGeom prst="rect">
            <a:avLst/>
          </a:prstGeom>
        </p:spPr>
        <p:txBody>
          <a:bodyPr anchor="t" rtlCol="false" tIns="0" lIns="0" bIns="0" rIns="0">
            <a:spAutoFit/>
          </a:bodyPr>
          <a:lstStyle/>
          <a:p>
            <a:pPr marL="0" indent="0" lvl="0">
              <a:lnSpc>
                <a:spcPts val="6239"/>
              </a:lnSpc>
            </a:pPr>
            <a:r>
              <a:rPr lang="en-US" sz="4799" spc="47">
                <a:solidFill>
                  <a:srgbClr val="FFFFFF"/>
                </a:solidFill>
                <a:latin typeface="Muli Ultra-Bold"/>
              </a:rPr>
              <a:t>THIẾT LẬP THAM SỐ</a:t>
            </a:r>
          </a:p>
        </p:txBody>
      </p:sp>
      <p:sp>
        <p:nvSpPr>
          <p:cNvPr name="TextBox 5" id="5"/>
          <p:cNvSpPr txBox="true"/>
          <p:nvPr/>
        </p:nvSpPr>
        <p:spPr>
          <a:xfrm rot="0">
            <a:off x="2198895" y="3670397"/>
            <a:ext cx="12571193" cy="4796282"/>
          </a:xfrm>
          <a:prstGeom prst="rect">
            <a:avLst/>
          </a:prstGeom>
        </p:spPr>
        <p:txBody>
          <a:bodyPr anchor="t" rtlCol="false" tIns="0" lIns="0" bIns="0" rIns="0">
            <a:spAutoFit/>
          </a:bodyPr>
          <a:lstStyle/>
          <a:p>
            <a:pPr marL="626109" indent="-313054" lvl="1">
              <a:lnSpc>
                <a:spcPts val="5538"/>
              </a:lnSpc>
              <a:buFont typeface="Arial"/>
              <a:buChar char="•"/>
            </a:pPr>
            <a:r>
              <a:rPr lang="en-US" sz="2899">
                <a:solidFill>
                  <a:srgbClr val="000000"/>
                </a:solidFill>
                <a:latin typeface="Muli"/>
              </a:rPr>
              <a:t>Trong mô hình XGBoost, các siêu tham số mặc định được sử dụng theo tài liệu </a:t>
            </a:r>
            <a:r>
              <a:rPr lang="en-US" sz="2899">
                <a:solidFill>
                  <a:srgbClr val="000000"/>
                </a:solidFill>
                <a:latin typeface="Muli"/>
              </a:rPr>
              <a:t>hướng dẫn của XGBoost. </a:t>
            </a:r>
          </a:p>
          <a:p>
            <a:pPr marL="626109" indent="-313054" lvl="1">
              <a:lnSpc>
                <a:spcPts val="5538"/>
              </a:lnSpc>
              <a:buFont typeface="Arial"/>
              <a:buChar char="•"/>
            </a:pPr>
            <a:r>
              <a:rPr lang="en-US" sz="2899">
                <a:solidFill>
                  <a:srgbClr val="000000"/>
                </a:solidFill>
                <a:latin typeface="Muli"/>
              </a:rPr>
              <a:t>Đối với mô hình ResNet50 và InceptionV3: </a:t>
            </a:r>
          </a:p>
          <a:p>
            <a:pPr marL="1252218" indent="-417406" lvl="2">
              <a:lnSpc>
                <a:spcPts val="5538"/>
              </a:lnSpc>
              <a:buFont typeface="Arial"/>
              <a:buChar char="⚬"/>
            </a:pPr>
            <a:r>
              <a:rPr lang="en-US" sz="2899">
                <a:solidFill>
                  <a:srgbClr val="000000"/>
                </a:solidFill>
                <a:latin typeface="Muli"/>
              </a:rPr>
              <a:t>Resnet50: Sử dụng bộ tối ưu Adam với learning rate là 1 × 10−4. </a:t>
            </a:r>
          </a:p>
          <a:p>
            <a:pPr marL="1252218" indent="-417406" lvl="2">
              <a:lnSpc>
                <a:spcPts val="5538"/>
              </a:lnSpc>
              <a:buFont typeface="Arial"/>
              <a:buChar char="⚬"/>
            </a:pPr>
            <a:r>
              <a:rPr lang="en-US" sz="2899">
                <a:solidFill>
                  <a:srgbClr val="000000"/>
                </a:solidFill>
                <a:latin typeface="Muli"/>
              </a:rPr>
              <a:t>Mô hình InceptionV3 sử dụng bộ tối ưu SGD với momentum là 0.9 và learning rate là 1 × 10−4. </a:t>
            </a:r>
          </a:p>
          <a:p>
            <a:pPr marL="626109" indent="-313054" lvl="1">
              <a:lnSpc>
                <a:spcPts val="5538"/>
              </a:lnSpc>
              <a:buFont typeface="Arial"/>
              <a:buChar char="•"/>
            </a:pPr>
            <a:r>
              <a:rPr lang="en-US" sz="2899">
                <a:solidFill>
                  <a:srgbClr val="000000"/>
                </a:solidFill>
                <a:latin typeface="Muli"/>
              </a:rPr>
              <a:t>Các lớp cơ sở được đóng băng và chỉ các lớp Head được huấn luyện.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723749" y="593976"/>
            <a:ext cx="16230600" cy="1351726"/>
            <a:chOff x="0" y="0"/>
            <a:chExt cx="10389482" cy="865263"/>
          </a:xfrm>
        </p:grpSpPr>
        <p:sp>
          <p:nvSpPr>
            <p:cNvPr name="Freeform 3" id="3"/>
            <p:cNvSpPr/>
            <p:nvPr/>
          </p:nvSpPr>
          <p:spPr>
            <a:xfrm flipH="false" flipV="false" rot="0">
              <a:off x="0" y="0"/>
              <a:ext cx="10389482" cy="865263"/>
            </a:xfrm>
            <a:custGeom>
              <a:avLst/>
              <a:gdLst/>
              <a:ahLst/>
              <a:cxnLst/>
              <a:rect r="r" b="b" t="t" l="l"/>
              <a:pathLst>
                <a:path h="865263" w="10389482">
                  <a:moveTo>
                    <a:pt x="10265022" y="865263"/>
                  </a:moveTo>
                  <a:lnTo>
                    <a:pt x="124460" y="865263"/>
                  </a:lnTo>
                  <a:cubicBezTo>
                    <a:pt x="55880" y="865263"/>
                    <a:pt x="0" y="809383"/>
                    <a:pt x="0" y="740803"/>
                  </a:cubicBezTo>
                  <a:lnTo>
                    <a:pt x="0" y="124460"/>
                  </a:lnTo>
                  <a:cubicBezTo>
                    <a:pt x="0" y="55880"/>
                    <a:pt x="55880" y="0"/>
                    <a:pt x="124460" y="0"/>
                  </a:cubicBezTo>
                  <a:lnTo>
                    <a:pt x="10265022" y="0"/>
                  </a:lnTo>
                  <a:cubicBezTo>
                    <a:pt x="10333603" y="0"/>
                    <a:pt x="10389482" y="55880"/>
                    <a:pt x="10389482" y="124460"/>
                  </a:cubicBezTo>
                  <a:lnTo>
                    <a:pt x="10389482" y="740803"/>
                  </a:lnTo>
                  <a:cubicBezTo>
                    <a:pt x="10389482" y="809383"/>
                    <a:pt x="10333603" y="865263"/>
                    <a:pt x="10265022" y="865263"/>
                  </a:cubicBezTo>
                  <a:close/>
                </a:path>
              </a:pathLst>
            </a:custGeom>
            <a:solidFill>
              <a:srgbClr val="4C38F2"/>
            </a:solidFill>
          </p:spPr>
        </p:sp>
      </p:grpSp>
      <p:sp>
        <p:nvSpPr>
          <p:cNvPr name="Freeform 4" id="4"/>
          <p:cNvSpPr/>
          <p:nvPr/>
        </p:nvSpPr>
        <p:spPr>
          <a:xfrm flipH="false" flipV="false" rot="0">
            <a:off x="1429448" y="3374891"/>
            <a:ext cx="7312127" cy="4874751"/>
          </a:xfrm>
          <a:custGeom>
            <a:avLst/>
            <a:gdLst/>
            <a:ahLst/>
            <a:cxnLst/>
            <a:rect r="r" b="b" t="t" l="l"/>
            <a:pathLst>
              <a:path h="4874751" w="7312127">
                <a:moveTo>
                  <a:pt x="0" y="0"/>
                </a:moveTo>
                <a:lnTo>
                  <a:pt x="7312127" y="0"/>
                </a:lnTo>
                <a:lnTo>
                  <a:pt x="7312127" y="4874751"/>
                </a:lnTo>
                <a:lnTo>
                  <a:pt x="0" y="4874751"/>
                </a:lnTo>
                <a:lnTo>
                  <a:pt x="0" y="0"/>
                </a:lnTo>
                <a:close/>
              </a:path>
            </a:pathLst>
          </a:custGeom>
          <a:blipFill>
            <a:blip r:embed="rId2"/>
            <a:stretch>
              <a:fillRect l="0" t="0" r="0" b="0"/>
            </a:stretch>
          </a:blipFill>
        </p:spPr>
      </p:sp>
      <p:sp>
        <p:nvSpPr>
          <p:cNvPr name="Freeform 5" id="5"/>
          <p:cNvSpPr/>
          <p:nvPr/>
        </p:nvSpPr>
        <p:spPr>
          <a:xfrm flipH="false" flipV="false" rot="0">
            <a:off x="9751412" y="3374891"/>
            <a:ext cx="7312127" cy="4874751"/>
          </a:xfrm>
          <a:custGeom>
            <a:avLst/>
            <a:gdLst/>
            <a:ahLst/>
            <a:cxnLst/>
            <a:rect r="r" b="b" t="t" l="l"/>
            <a:pathLst>
              <a:path h="4874751" w="7312127">
                <a:moveTo>
                  <a:pt x="0" y="0"/>
                </a:moveTo>
                <a:lnTo>
                  <a:pt x="7312128" y="0"/>
                </a:lnTo>
                <a:lnTo>
                  <a:pt x="7312128" y="4874751"/>
                </a:lnTo>
                <a:lnTo>
                  <a:pt x="0" y="4874751"/>
                </a:lnTo>
                <a:lnTo>
                  <a:pt x="0" y="0"/>
                </a:lnTo>
                <a:close/>
              </a:path>
            </a:pathLst>
          </a:custGeom>
          <a:blipFill>
            <a:blip r:embed="rId3"/>
            <a:stretch>
              <a:fillRect l="0" t="0" r="0" b="0"/>
            </a:stretch>
          </a:blipFill>
        </p:spPr>
      </p:sp>
      <p:sp>
        <p:nvSpPr>
          <p:cNvPr name="TextBox 6" id="6"/>
          <p:cNvSpPr txBox="true"/>
          <p:nvPr/>
        </p:nvSpPr>
        <p:spPr>
          <a:xfrm rot="0">
            <a:off x="1391569" y="857406"/>
            <a:ext cx="16177657" cy="777241"/>
          </a:xfrm>
          <a:prstGeom prst="rect">
            <a:avLst/>
          </a:prstGeom>
        </p:spPr>
        <p:txBody>
          <a:bodyPr anchor="t" rtlCol="false" tIns="0" lIns="0" bIns="0" rIns="0">
            <a:spAutoFit/>
          </a:bodyPr>
          <a:lstStyle/>
          <a:p>
            <a:pPr marL="0" indent="0" lvl="0">
              <a:lnSpc>
                <a:spcPts val="6239"/>
              </a:lnSpc>
            </a:pPr>
            <a:r>
              <a:rPr lang="en-US" sz="4799" spc="47">
                <a:solidFill>
                  <a:srgbClr val="FFFFFF"/>
                </a:solidFill>
                <a:latin typeface="Muli Ultra-Bold"/>
              </a:rPr>
              <a:t>THIẾT LẬP THAM SỐ</a:t>
            </a:r>
          </a:p>
        </p:txBody>
      </p:sp>
      <p:sp>
        <p:nvSpPr>
          <p:cNvPr name="TextBox 7" id="7"/>
          <p:cNvSpPr txBox="true"/>
          <p:nvPr/>
        </p:nvSpPr>
        <p:spPr>
          <a:xfrm rot="0">
            <a:off x="723749" y="2354625"/>
            <a:ext cx="12571193" cy="653416"/>
          </a:xfrm>
          <a:prstGeom prst="rect">
            <a:avLst/>
          </a:prstGeom>
        </p:spPr>
        <p:txBody>
          <a:bodyPr anchor="t" rtlCol="false" tIns="0" lIns="0" bIns="0" rIns="0">
            <a:spAutoFit/>
          </a:bodyPr>
          <a:lstStyle/>
          <a:p>
            <a:pPr>
              <a:lnSpc>
                <a:spcPts val="5729"/>
              </a:lnSpc>
            </a:pPr>
            <a:r>
              <a:rPr lang="en-US" sz="2999">
                <a:solidFill>
                  <a:srgbClr val="000000"/>
                </a:solidFill>
                <a:latin typeface="Muli"/>
              </a:rPr>
              <a:t>Sau 10 epochs, cả 2 mô hình hội tụ như hình sau:</a:t>
            </a:r>
          </a:p>
        </p:txBody>
      </p:sp>
      <p:sp>
        <p:nvSpPr>
          <p:cNvPr name="TextBox 8" id="8"/>
          <p:cNvSpPr txBox="true"/>
          <p:nvPr/>
        </p:nvSpPr>
        <p:spPr>
          <a:xfrm rot="0">
            <a:off x="1645125" y="8640167"/>
            <a:ext cx="6880774" cy="861060"/>
          </a:xfrm>
          <a:prstGeom prst="rect">
            <a:avLst/>
          </a:prstGeom>
        </p:spPr>
        <p:txBody>
          <a:bodyPr anchor="t" rtlCol="false" tIns="0" lIns="0" bIns="0" rIns="0">
            <a:spAutoFit/>
          </a:bodyPr>
          <a:lstStyle/>
          <a:p>
            <a:pPr algn="ctr">
              <a:lnSpc>
                <a:spcPts val="3419"/>
              </a:lnSpc>
            </a:pPr>
            <a:r>
              <a:rPr lang="en-US" sz="2999">
                <a:solidFill>
                  <a:srgbClr val="000000"/>
                </a:solidFill>
                <a:latin typeface="Muli"/>
              </a:rPr>
              <a:t>Độ chính xác và giá trị hàm mất </a:t>
            </a:r>
            <a:r>
              <a:rPr lang="en-US" sz="2999">
                <a:solidFill>
                  <a:srgbClr val="000000"/>
                </a:solidFill>
                <a:latin typeface="Muli"/>
              </a:rPr>
              <a:t>mát của InceptionV3</a:t>
            </a:r>
          </a:p>
        </p:txBody>
      </p:sp>
      <p:sp>
        <p:nvSpPr>
          <p:cNvPr name="TextBox 9" id="9"/>
          <p:cNvSpPr txBox="true"/>
          <p:nvPr/>
        </p:nvSpPr>
        <p:spPr>
          <a:xfrm rot="0">
            <a:off x="9967089" y="8640167"/>
            <a:ext cx="6880774" cy="861060"/>
          </a:xfrm>
          <a:prstGeom prst="rect">
            <a:avLst/>
          </a:prstGeom>
        </p:spPr>
        <p:txBody>
          <a:bodyPr anchor="t" rtlCol="false" tIns="0" lIns="0" bIns="0" rIns="0">
            <a:spAutoFit/>
          </a:bodyPr>
          <a:lstStyle/>
          <a:p>
            <a:pPr algn="ctr">
              <a:lnSpc>
                <a:spcPts val="3419"/>
              </a:lnSpc>
            </a:pPr>
            <a:r>
              <a:rPr lang="en-US" sz="2999">
                <a:solidFill>
                  <a:srgbClr val="000000"/>
                </a:solidFill>
                <a:latin typeface="Muli"/>
              </a:rPr>
              <a:t>Độ chính xác và giá trị hàm mất </a:t>
            </a:r>
            <a:r>
              <a:rPr lang="en-US" sz="2999">
                <a:solidFill>
                  <a:srgbClr val="000000"/>
                </a:solidFill>
                <a:latin typeface="Muli"/>
              </a:rPr>
              <a:t>mát của ResNet50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723749" y="508251"/>
            <a:ext cx="16230600" cy="1351726"/>
            <a:chOff x="0" y="0"/>
            <a:chExt cx="10389482" cy="865263"/>
          </a:xfrm>
        </p:grpSpPr>
        <p:sp>
          <p:nvSpPr>
            <p:cNvPr name="Freeform 3" id="3"/>
            <p:cNvSpPr/>
            <p:nvPr/>
          </p:nvSpPr>
          <p:spPr>
            <a:xfrm flipH="false" flipV="false" rot="0">
              <a:off x="0" y="0"/>
              <a:ext cx="10389482" cy="865263"/>
            </a:xfrm>
            <a:custGeom>
              <a:avLst/>
              <a:gdLst/>
              <a:ahLst/>
              <a:cxnLst/>
              <a:rect r="r" b="b" t="t" l="l"/>
              <a:pathLst>
                <a:path h="865263" w="10389482">
                  <a:moveTo>
                    <a:pt x="10265022" y="865263"/>
                  </a:moveTo>
                  <a:lnTo>
                    <a:pt x="124460" y="865263"/>
                  </a:lnTo>
                  <a:cubicBezTo>
                    <a:pt x="55880" y="865263"/>
                    <a:pt x="0" y="809383"/>
                    <a:pt x="0" y="740803"/>
                  </a:cubicBezTo>
                  <a:lnTo>
                    <a:pt x="0" y="124460"/>
                  </a:lnTo>
                  <a:cubicBezTo>
                    <a:pt x="0" y="55880"/>
                    <a:pt x="55880" y="0"/>
                    <a:pt x="124460" y="0"/>
                  </a:cubicBezTo>
                  <a:lnTo>
                    <a:pt x="10265022" y="0"/>
                  </a:lnTo>
                  <a:cubicBezTo>
                    <a:pt x="10333603" y="0"/>
                    <a:pt x="10389482" y="55880"/>
                    <a:pt x="10389482" y="124460"/>
                  </a:cubicBezTo>
                  <a:lnTo>
                    <a:pt x="10389482" y="740803"/>
                  </a:lnTo>
                  <a:cubicBezTo>
                    <a:pt x="10389482" y="809383"/>
                    <a:pt x="10333603" y="865263"/>
                    <a:pt x="10265022" y="865263"/>
                  </a:cubicBezTo>
                  <a:close/>
                </a:path>
              </a:pathLst>
            </a:custGeom>
            <a:solidFill>
              <a:srgbClr val="4C38F2"/>
            </a:solidFill>
          </p:spPr>
        </p:sp>
      </p:grpSp>
      <p:sp>
        <p:nvSpPr>
          <p:cNvPr name="Freeform 4" id="4"/>
          <p:cNvSpPr/>
          <p:nvPr/>
        </p:nvSpPr>
        <p:spPr>
          <a:xfrm flipH="false" flipV="false" rot="0">
            <a:off x="1028700" y="4221346"/>
            <a:ext cx="15925649" cy="3230040"/>
          </a:xfrm>
          <a:custGeom>
            <a:avLst/>
            <a:gdLst/>
            <a:ahLst/>
            <a:cxnLst/>
            <a:rect r="r" b="b" t="t" l="l"/>
            <a:pathLst>
              <a:path h="3230040" w="15925649">
                <a:moveTo>
                  <a:pt x="0" y="0"/>
                </a:moveTo>
                <a:lnTo>
                  <a:pt x="15925649" y="0"/>
                </a:lnTo>
                <a:lnTo>
                  <a:pt x="15925649" y="3230040"/>
                </a:lnTo>
                <a:lnTo>
                  <a:pt x="0" y="3230040"/>
                </a:lnTo>
                <a:lnTo>
                  <a:pt x="0" y="0"/>
                </a:lnTo>
                <a:close/>
              </a:path>
            </a:pathLst>
          </a:custGeom>
          <a:blipFill>
            <a:blip r:embed="rId2"/>
            <a:stretch>
              <a:fillRect l="0" t="0" r="0" b="0"/>
            </a:stretch>
          </a:blipFill>
        </p:spPr>
      </p:sp>
      <p:sp>
        <p:nvSpPr>
          <p:cNvPr name="TextBox 5" id="5"/>
          <p:cNvSpPr txBox="true"/>
          <p:nvPr/>
        </p:nvSpPr>
        <p:spPr>
          <a:xfrm rot="0">
            <a:off x="1391569" y="771681"/>
            <a:ext cx="9712034" cy="777241"/>
          </a:xfrm>
          <a:prstGeom prst="rect">
            <a:avLst/>
          </a:prstGeom>
        </p:spPr>
        <p:txBody>
          <a:bodyPr anchor="t" rtlCol="false" tIns="0" lIns="0" bIns="0" rIns="0">
            <a:spAutoFit/>
          </a:bodyPr>
          <a:lstStyle/>
          <a:p>
            <a:pPr marL="0" indent="0" lvl="0">
              <a:lnSpc>
                <a:spcPts val="6239"/>
              </a:lnSpc>
            </a:pPr>
            <a:r>
              <a:rPr lang="en-US" sz="4799" spc="47">
                <a:solidFill>
                  <a:srgbClr val="FFFFFF"/>
                </a:solidFill>
                <a:latin typeface="Muli Ultra-Bold"/>
              </a:rPr>
              <a:t>KẾT QUẢ</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723749" y="508251"/>
            <a:ext cx="16230600" cy="1351726"/>
            <a:chOff x="0" y="0"/>
            <a:chExt cx="10389482" cy="865263"/>
          </a:xfrm>
        </p:grpSpPr>
        <p:sp>
          <p:nvSpPr>
            <p:cNvPr name="Freeform 3" id="3"/>
            <p:cNvSpPr/>
            <p:nvPr/>
          </p:nvSpPr>
          <p:spPr>
            <a:xfrm flipH="false" flipV="false" rot="0">
              <a:off x="0" y="0"/>
              <a:ext cx="10389482" cy="865263"/>
            </a:xfrm>
            <a:custGeom>
              <a:avLst/>
              <a:gdLst/>
              <a:ahLst/>
              <a:cxnLst/>
              <a:rect r="r" b="b" t="t" l="l"/>
              <a:pathLst>
                <a:path h="865263" w="10389482">
                  <a:moveTo>
                    <a:pt x="10265022" y="865263"/>
                  </a:moveTo>
                  <a:lnTo>
                    <a:pt x="124460" y="865263"/>
                  </a:lnTo>
                  <a:cubicBezTo>
                    <a:pt x="55880" y="865263"/>
                    <a:pt x="0" y="809383"/>
                    <a:pt x="0" y="740803"/>
                  </a:cubicBezTo>
                  <a:lnTo>
                    <a:pt x="0" y="124460"/>
                  </a:lnTo>
                  <a:cubicBezTo>
                    <a:pt x="0" y="55880"/>
                    <a:pt x="55880" y="0"/>
                    <a:pt x="124460" y="0"/>
                  </a:cubicBezTo>
                  <a:lnTo>
                    <a:pt x="10265022" y="0"/>
                  </a:lnTo>
                  <a:cubicBezTo>
                    <a:pt x="10333603" y="0"/>
                    <a:pt x="10389482" y="55880"/>
                    <a:pt x="10389482" y="124460"/>
                  </a:cubicBezTo>
                  <a:lnTo>
                    <a:pt x="10389482" y="740803"/>
                  </a:lnTo>
                  <a:cubicBezTo>
                    <a:pt x="10389482" y="809383"/>
                    <a:pt x="10333603" y="865263"/>
                    <a:pt x="10265022" y="865263"/>
                  </a:cubicBezTo>
                  <a:close/>
                </a:path>
              </a:pathLst>
            </a:custGeom>
            <a:solidFill>
              <a:srgbClr val="4C38F2"/>
            </a:solidFill>
          </p:spPr>
        </p:sp>
      </p:grpSp>
      <p:sp>
        <p:nvSpPr>
          <p:cNvPr name="TextBox 4" id="4"/>
          <p:cNvSpPr txBox="true"/>
          <p:nvPr/>
        </p:nvSpPr>
        <p:spPr>
          <a:xfrm rot="0">
            <a:off x="1391569" y="771681"/>
            <a:ext cx="9712034" cy="777241"/>
          </a:xfrm>
          <a:prstGeom prst="rect">
            <a:avLst/>
          </a:prstGeom>
        </p:spPr>
        <p:txBody>
          <a:bodyPr anchor="t" rtlCol="false" tIns="0" lIns="0" bIns="0" rIns="0">
            <a:spAutoFit/>
          </a:bodyPr>
          <a:lstStyle/>
          <a:p>
            <a:pPr marL="0" indent="0" lvl="0">
              <a:lnSpc>
                <a:spcPts val="6239"/>
              </a:lnSpc>
            </a:pPr>
            <a:r>
              <a:rPr lang="en-US" sz="4799" spc="47">
                <a:solidFill>
                  <a:srgbClr val="FFFFFF"/>
                </a:solidFill>
                <a:latin typeface="Muli Ultra-Bold"/>
              </a:rPr>
              <a:t>THẢO LUẬN</a:t>
            </a:r>
          </a:p>
        </p:txBody>
      </p:sp>
      <p:sp>
        <p:nvSpPr>
          <p:cNvPr name="TextBox 5" id="5"/>
          <p:cNvSpPr txBox="true"/>
          <p:nvPr/>
        </p:nvSpPr>
        <p:spPr>
          <a:xfrm rot="0">
            <a:off x="2410804" y="5532284"/>
            <a:ext cx="13161441" cy="2861311"/>
          </a:xfrm>
          <a:prstGeom prst="rect">
            <a:avLst/>
          </a:prstGeom>
        </p:spPr>
        <p:txBody>
          <a:bodyPr anchor="t" rtlCol="false" tIns="0" lIns="0" bIns="0" rIns="0">
            <a:spAutoFit/>
          </a:bodyPr>
          <a:lstStyle/>
          <a:p>
            <a:pPr algn="just" marL="647697" indent="-323848" lvl="1">
              <a:lnSpc>
                <a:spcPts val="5819"/>
              </a:lnSpc>
              <a:buFont typeface="Arial"/>
              <a:buChar char="•"/>
            </a:pPr>
            <a:r>
              <a:rPr lang="en-US" sz="2999" spc="-89">
                <a:solidFill>
                  <a:srgbClr val="000000"/>
                </a:solidFill>
                <a:latin typeface="Muli"/>
              </a:rPr>
              <a:t>InceptionV3 cho kết quả tốt nhất </a:t>
            </a:r>
          </a:p>
          <a:p>
            <a:pPr algn="just" marL="647697" indent="-323848" lvl="1">
              <a:lnSpc>
                <a:spcPts val="5819"/>
              </a:lnSpc>
              <a:buFont typeface="Arial"/>
              <a:buChar char="•"/>
            </a:pPr>
            <a:r>
              <a:rPr lang="en-US" sz="2999" spc="-89">
                <a:solidFill>
                  <a:srgbClr val="000000"/>
                </a:solidFill>
                <a:latin typeface="Muli"/>
              </a:rPr>
              <a:t>Mô hình ResNet50 cũng cho kết quả tương tự với InceptionV3 nhưng có một sự khác biệt nhỏ về Recall, Accuracy và điểm F1.</a:t>
            </a:r>
          </a:p>
          <a:p>
            <a:pPr algn="just" marL="647697" indent="-323848" lvl="1">
              <a:lnSpc>
                <a:spcPts val="5819"/>
              </a:lnSpc>
              <a:buFont typeface="Arial"/>
              <a:buChar char="•"/>
            </a:pPr>
            <a:r>
              <a:rPr lang="en-US" sz="2999" spc="-89">
                <a:solidFill>
                  <a:srgbClr val="000000"/>
                </a:solidFill>
                <a:latin typeface="Muli"/>
              </a:rPr>
              <a:t>M</a:t>
            </a:r>
            <a:r>
              <a:rPr lang="en-US" sz="2999" spc="-89">
                <a:solidFill>
                  <a:srgbClr val="000000"/>
                </a:solidFill>
                <a:latin typeface="Muli"/>
              </a:rPr>
              <a:t>ô hình XGBoost có kết quả thấp hơn so với hai mô hình còn lại.</a:t>
            </a:r>
          </a:p>
        </p:txBody>
      </p:sp>
      <p:sp>
        <p:nvSpPr>
          <p:cNvPr name="Freeform 6" id="6"/>
          <p:cNvSpPr/>
          <p:nvPr/>
        </p:nvSpPr>
        <p:spPr>
          <a:xfrm flipH="false" flipV="false" rot="0">
            <a:off x="1028700" y="2536141"/>
            <a:ext cx="15925649" cy="2529417"/>
          </a:xfrm>
          <a:custGeom>
            <a:avLst/>
            <a:gdLst/>
            <a:ahLst/>
            <a:cxnLst/>
            <a:rect r="r" b="b" t="t" l="l"/>
            <a:pathLst>
              <a:path h="2529417" w="15925649">
                <a:moveTo>
                  <a:pt x="0" y="0"/>
                </a:moveTo>
                <a:lnTo>
                  <a:pt x="15925649" y="0"/>
                </a:lnTo>
                <a:lnTo>
                  <a:pt x="15925649" y="2529418"/>
                </a:lnTo>
                <a:lnTo>
                  <a:pt x="0" y="2529418"/>
                </a:lnTo>
                <a:lnTo>
                  <a:pt x="0" y="0"/>
                </a:lnTo>
                <a:close/>
              </a:path>
            </a:pathLst>
          </a:custGeom>
          <a:blipFill>
            <a:blip r:embed="rId2"/>
            <a:stretch>
              <a:fillRect l="0" t="0" r="0" b="-27698"/>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285611" y="1102315"/>
            <a:ext cx="5720701" cy="8229600"/>
            <a:chOff x="0" y="0"/>
            <a:chExt cx="1532331" cy="2204357"/>
          </a:xfrm>
        </p:grpSpPr>
        <p:sp>
          <p:nvSpPr>
            <p:cNvPr name="Freeform 3" id="3"/>
            <p:cNvSpPr/>
            <p:nvPr/>
          </p:nvSpPr>
          <p:spPr>
            <a:xfrm flipH="false" flipV="false" rot="0">
              <a:off x="0" y="0"/>
              <a:ext cx="1532331" cy="2204357"/>
            </a:xfrm>
            <a:custGeom>
              <a:avLst/>
              <a:gdLst/>
              <a:ahLst/>
              <a:cxnLst/>
              <a:rect r="r" b="b" t="t" l="l"/>
              <a:pathLst>
                <a:path h="2204357" w="1532331">
                  <a:moveTo>
                    <a:pt x="1407871" y="2204357"/>
                  </a:moveTo>
                  <a:lnTo>
                    <a:pt x="124460" y="2204357"/>
                  </a:lnTo>
                  <a:cubicBezTo>
                    <a:pt x="55880" y="2204357"/>
                    <a:pt x="0" y="2148477"/>
                    <a:pt x="0" y="2079897"/>
                  </a:cubicBezTo>
                  <a:lnTo>
                    <a:pt x="0" y="124460"/>
                  </a:lnTo>
                  <a:cubicBezTo>
                    <a:pt x="0" y="55880"/>
                    <a:pt x="55880" y="0"/>
                    <a:pt x="124460" y="0"/>
                  </a:cubicBezTo>
                  <a:lnTo>
                    <a:pt x="1407871" y="0"/>
                  </a:lnTo>
                  <a:cubicBezTo>
                    <a:pt x="1476451" y="0"/>
                    <a:pt x="1532331" y="55880"/>
                    <a:pt x="1532331" y="124460"/>
                  </a:cubicBezTo>
                  <a:lnTo>
                    <a:pt x="1532331" y="2079897"/>
                  </a:lnTo>
                  <a:cubicBezTo>
                    <a:pt x="1532331" y="2148477"/>
                    <a:pt x="1476451" y="2204357"/>
                    <a:pt x="1407871" y="2204357"/>
                  </a:cubicBezTo>
                  <a:close/>
                </a:path>
              </a:pathLst>
            </a:custGeom>
            <a:solidFill>
              <a:srgbClr val="FFFFFF"/>
            </a:solidFill>
          </p:spPr>
        </p:sp>
      </p:grpSp>
      <p:grpSp>
        <p:nvGrpSpPr>
          <p:cNvPr name="Group 4" id="4"/>
          <p:cNvGrpSpPr>
            <a:grpSpLocks noChangeAspect="true"/>
          </p:cNvGrpSpPr>
          <p:nvPr/>
        </p:nvGrpSpPr>
        <p:grpSpPr>
          <a:xfrm rot="0">
            <a:off x="693659" y="1559515"/>
            <a:ext cx="4904605" cy="7356908"/>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83333" t="0" r="-83333" b="0"/>
              </a:stretch>
            </a:blipFill>
          </p:spPr>
        </p:sp>
      </p:grpSp>
      <p:sp>
        <p:nvSpPr>
          <p:cNvPr name="TextBox 6" id="6"/>
          <p:cNvSpPr txBox="true"/>
          <p:nvPr/>
        </p:nvSpPr>
        <p:spPr>
          <a:xfrm rot="0">
            <a:off x="7308334" y="2481650"/>
            <a:ext cx="9950966" cy="5956300"/>
          </a:xfrm>
          <a:prstGeom prst="rect">
            <a:avLst/>
          </a:prstGeom>
        </p:spPr>
        <p:txBody>
          <a:bodyPr anchor="t" rtlCol="false" tIns="0" lIns="0" bIns="0" rIns="0">
            <a:spAutoFit/>
          </a:bodyPr>
          <a:lstStyle/>
          <a:p>
            <a:pPr algn="just" marL="604519" indent="-302260" lvl="1">
              <a:lnSpc>
                <a:spcPts val="4759"/>
              </a:lnSpc>
              <a:buFont typeface="Arial"/>
              <a:buChar char="•"/>
            </a:pPr>
            <a:r>
              <a:rPr lang="en-US" sz="2799">
                <a:solidFill>
                  <a:srgbClr val="191919"/>
                </a:solidFill>
                <a:latin typeface="Muli Bold"/>
              </a:rPr>
              <a:t>Trong Project II này, em đã: </a:t>
            </a:r>
          </a:p>
          <a:p>
            <a:pPr algn="just" marL="1209039" indent="-403013" lvl="2">
              <a:lnSpc>
                <a:spcPts val="4759"/>
              </a:lnSpc>
              <a:buFont typeface="Arial"/>
              <a:buChar char="⚬"/>
            </a:pPr>
            <a:r>
              <a:rPr lang="en-US" sz="2799">
                <a:solidFill>
                  <a:srgbClr val="191919"/>
                </a:solidFill>
                <a:latin typeface="Muli"/>
              </a:rPr>
              <a:t>Thực hiện nhận dạng hành động sử dụng ba mô hình </a:t>
            </a:r>
            <a:r>
              <a:rPr lang="en-US" sz="2799">
                <a:solidFill>
                  <a:srgbClr val="191919"/>
                </a:solidFill>
                <a:latin typeface="Muli"/>
              </a:rPr>
              <a:t>trên Bộ dữ liệu RLVS . </a:t>
            </a:r>
          </a:p>
          <a:p>
            <a:pPr algn="just" marL="1209039" indent="-403013" lvl="2">
              <a:lnSpc>
                <a:spcPts val="4759"/>
              </a:lnSpc>
              <a:buFont typeface="Arial"/>
              <a:buChar char="⚬"/>
            </a:pPr>
            <a:r>
              <a:rPr lang="en-US" sz="2799">
                <a:solidFill>
                  <a:srgbClr val="191919"/>
                </a:solidFill>
                <a:latin typeface="Muli"/>
              </a:rPr>
              <a:t>Sử dụng các phương pháp tiền xử lý dữ liệu và áp dụng kỹ thuật tăng cường dữ liệu để chuẩn bị dữ liệu huấn luyện cho từng mô hình. </a:t>
            </a:r>
          </a:p>
          <a:p>
            <a:pPr algn="just" marL="1209039" indent="-403013" lvl="2">
              <a:lnSpc>
                <a:spcPts val="4759"/>
              </a:lnSpc>
              <a:buFont typeface="Arial"/>
              <a:buChar char="⚬"/>
            </a:pPr>
            <a:r>
              <a:rPr lang="en-US" sz="2799">
                <a:solidFill>
                  <a:srgbClr val="191919"/>
                </a:solidFill>
                <a:latin typeface="Muli"/>
              </a:rPr>
              <a:t>Thực hiện quá trình kiểm tra và tính toán các chỉ số đánh giá hiệu suất</a:t>
            </a:r>
          </a:p>
          <a:p>
            <a:pPr algn="just" marL="604519" indent="-302260" lvl="1">
              <a:lnSpc>
                <a:spcPts val="4759"/>
              </a:lnSpc>
              <a:buFont typeface="Arial"/>
              <a:buChar char="•"/>
            </a:pPr>
            <a:r>
              <a:rPr lang="en-US" sz="2799">
                <a:solidFill>
                  <a:srgbClr val="191919"/>
                </a:solidFill>
                <a:latin typeface="Muli"/>
              </a:rPr>
              <a:t>Kết quả thử nghiệm cho thấy mô hình InceptionV3 đạt được hiệu suất tốt nhất</a:t>
            </a:r>
          </a:p>
        </p:txBody>
      </p:sp>
      <p:sp>
        <p:nvSpPr>
          <p:cNvPr name="TextBox 7" id="7"/>
          <p:cNvSpPr txBox="true"/>
          <p:nvPr/>
        </p:nvSpPr>
        <p:spPr>
          <a:xfrm rot="0">
            <a:off x="6635888" y="1207090"/>
            <a:ext cx="10856430" cy="714375"/>
          </a:xfrm>
          <a:prstGeom prst="rect">
            <a:avLst/>
          </a:prstGeom>
        </p:spPr>
        <p:txBody>
          <a:bodyPr anchor="t" rtlCol="false" tIns="0" lIns="0" bIns="0" rIns="0">
            <a:spAutoFit/>
          </a:bodyPr>
          <a:lstStyle/>
          <a:p>
            <a:pPr algn="ctr" marL="0" indent="0" lvl="0">
              <a:lnSpc>
                <a:spcPts val="5760"/>
              </a:lnSpc>
            </a:pPr>
            <a:r>
              <a:rPr lang="en-US" sz="4800" spc="-96">
                <a:solidFill>
                  <a:srgbClr val="191919"/>
                </a:solidFill>
                <a:latin typeface="Muli Bold"/>
              </a:rPr>
              <a:t>KẾT LUẬN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888086" y="2488042"/>
            <a:ext cx="5073768" cy="5310915"/>
            <a:chOff x="0" y="0"/>
            <a:chExt cx="2169016" cy="2270395"/>
          </a:xfrm>
        </p:grpSpPr>
        <p:sp>
          <p:nvSpPr>
            <p:cNvPr name="Freeform 3" id="3"/>
            <p:cNvSpPr/>
            <p:nvPr/>
          </p:nvSpPr>
          <p:spPr>
            <a:xfrm flipH="false" flipV="false" rot="0">
              <a:off x="0" y="0"/>
              <a:ext cx="2169016" cy="2270395"/>
            </a:xfrm>
            <a:custGeom>
              <a:avLst/>
              <a:gdLst/>
              <a:ahLst/>
              <a:cxnLst/>
              <a:rect r="r" b="b" t="t" l="l"/>
              <a:pathLst>
                <a:path h="2270395" w="2169016">
                  <a:moveTo>
                    <a:pt x="2044556" y="2270395"/>
                  </a:moveTo>
                  <a:lnTo>
                    <a:pt x="124460" y="2270395"/>
                  </a:lnTo>
                  <a:cubicBezTo>
                    <a:pt x="55880" y="2270395"/>
                    <a:pt x="0" y="2214515"/>
                    <a:pt x="0" y="2145935"/>
                  </a:cubicBezTo>
                  <a:lnTo>
                    <a:pt x="0" y="124460"/>
                  </a:lnTo>
                  <a:cubicBezTo>
                    <a:pt x="0" y="55880"/>
                    <a:pt x="55880" y="0"/>
                    <a:pt x="124460" y="0"/>
                  </a:cubicBezTo>
                  <a:lnTo>
                    <a:pt x="2044556" y="0"/>
                  </a:lnTo>
                  <a:cubicBezTo>
                    <a:pt x="2113136" y="0"/>
                    <a:pt x="2169016" y="55880"/>
                    <a:pt x="2169016" y="124460"/>
                  </a:cubicBezTo>
                  <a:lnTo>
                    <a:pt x="2169016" y="2145935"/>
                  </a:lnTo>
                  <a:cubicBezTo>
                    <a:pt x="2169016" y="2214515"/>
                    <a:pt x="2113136" y="2270395"/>
                    <a:pt x="2044556" y="2270395"/>
                  </a:cubicBezTo>
                  <a:close/>
                </a:path>
              </a:pathLst>
            </a:custGeom>
            <a:solidFill>
              <a:srgbClr val="FFFFFF"/>
            </a:solidFill>
          </p:spPr>
        </p:sp>
      </p:grpSp>
      <p:grpSp>
        <p:nvGrpSpPr>
          <p:cNvPr name="Group 4" id="4"/>
          <p:cNvGrpSpPr/>
          <p:nvPr/>
        </p:nvGrpSpPr>
        <p:grpSpPr>
          <a:xfrm rot="-10800000">
            <a:off x="3037524" y="2929029"/>
            <a:ext cx="876713" cy="876713"/>
            <a:chOff x="0" y="0"/>
            <a:chExt cx="1168951" cy="1168951"/>
          </a:xfrm>
        </p:grpSpPr>
        <p:grpSp>
          <p:nvGrpSpPr>
            <p:cNvPr name="Group 5" id="5"/>
            <p:cNvGrpSpPr>
              <a:grpSpLocks noChangeAspect="true"/>
            </p:cNvGrpSpPr>
            <p:nvPr/>
          </p:nvGrpSpPr>
          <p:grpSpPr>
            <a:xfrm rot="0">
              <a:off x="0" y="0"/>
              <a:ext cx="1168951" cy="1168951"/>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4C38F2"/>
              </a:solidFill>
            </p:spPr>
          </p:sp>
        </p:grpSp>
        <p:sp>
          <p:nvSpPr>
            <p:cNvPr name="Freeform 7" id="7"/>
            <p:cNvSpPr/>
            <p:nvPr/>
          </p:nvSpPr>
          <p:spPr>
            <a:xfrm flipH="false" flipV="false" rot="0">
              <a:off x="444147" y="407049"/>
              <a:ext cx="280656" cy="354853"/>
            </a:xfrm>
            <a:custGeom>
              <a:avLst/>
              <a:gdLst/>
              <a:ahLst/>
              <a:cxnLst/>
              <a:rect r="r" b="b" t="t" l="l"/>
              <a:pathLst>
                <a:path h="354853" w="280656">
                  <a:moveTo>
                    <a:pt x="0" y="0"/>
                  </a:moveTo>
                  <a:lnTo>
                    <a:pt x="280656" y="0"/>
                  </a:lnTo>
                  <a:lnTo>
                    <a:pt x="280656" y="354853"/>
                  </a:lnTo>
                  <a:lnTo>
                    <a:pt x="0" y="354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8" id="8"/>
          <p:cNvSpPr txBox="true"/>
          <p:nvPr/>
        </p:nvSpPr>
        <p:spPr>
          <a:xfrm rot="0">
            <a:off x="1691195" y="4186436"/>
            <a:ext cx="3569372" cy="2473909"/>
          </a:xfrm>
          <a:prstGeom prst="rect">
            <a:avLst/>
          </a:prstGeom>
        </p:spPr>
        <p:txBody>
          <a:bodyPr anchor="t" rtlCol="false" tIns="0" lIns="0" bIns="0" rIns="0">
            <a:spAutoFit/>
          </a:bodyPr>
          <a:lstStyle/>
          <a:p>
            <a:pPr algn="ctr" marL="0" indent="0" lvl="0">
              <a:lnSpc>
                <a:spcPts val="6564"/>
              </a:lnSpc>
            </a:pPr>
            <a:r>
              <a:rPr lang="en-US" sz="5049" spc="-151">
                <a:solidFill>
                  <a:srgbClr val="191919"/>
                </a:solidFill>
                <a:latin typeface="Muli Ultra-Bold"/>
              </a:rPr>
              <a:t>CÔNG VIỆC TRONG TƯƠNG LAI</a:t>
            </a:r>
          </a:p>
        </p:txBody>
      </p:sp>
      <p:sp>
        <p:nvSpPr>
          <p:cNvPr name="TextBox 9" id="9"/>
          <p:cNvSpPr txBox="true"/>
          <p:nvPr/>
        </p:nvSpPr>
        <p:spPr>
          <a:xfrm rot="0">
            <a:off x="6627537" y="2871787"/>
            <a:ext cx="10842662" cy="4410076"/>
          </a:xfrm>
          <a:prstGeom prst="rect">
            <a:avLst/>
          </a:prstGeom>
        </p:spPr>
        <p:txBody>
          <a:bodyPr anchor="t" rtlCol="false" tIns="0" lIns="0" bIns="0" rIns="0">
            <a:spAutoFit/>
          </a:bodyPr>
          <a:lstStyle/>
          <a:p>
            <a:pPr algn="ctr">
              <a:lnSpc>
                <a:spcPts val="5099"/>
              </a:lnSpc>
            </a:pPr>
            <a:r>
              <a:rPr lang="en-US" sz="2999">
                <a:solidFill>
                  <a:srgbClr val="191919"/>
                </a:solidFill>
                <a:latin typeface="Muli Bold"/>
              </a:rPr>
              <a:t>Hạn chế </a:t>
            </a:r>
          </a:p>
          <a:p>
            <a:pPr algn="just" marL="647697" indent="-323848" lvl="1">
              <a:lnSpc>
                <a:spcPts val="5099"/>
              </a:lnSpc>
              <a:buFont typeface="Arial"/>
              <a:buChar char="•"/>
            </a:pPr>
            <a:r>
              <a:rPr lang="en-US" sz="2999">
                <a:solidFill>
                  <a:srgbClr val="191919"/>
                </a:solidFill>
                <a:latin typeface="Muli"/>
              </a:rPr>
              <a:t>Bộ dữ liệu RLVS </a:t>
            </a:r>
            <a:r>
              <a:rPr lang="en-US" sz="2999">
                <a:solidFill>
                  <a:srgbClr val="191919"/>
                </a:solidFill>
                <a:latin typeface="Muli"/>
              </a:rPr>
              <a:t>chưa phản ánh hết các tình huống hành động trong cuộc sống thực. </a:t>
            </a:r>
          </a:p>
          <a:p>
            <a:pPr algn="just" marL="647697" indent="-323848" lvl="1">
              <a:lnSpc>
                <a:spcPts val="5099"/>
              </a:lnSpc>
              <a:buFont typeface="Arial"/>
              <a:buChar char="•"/>
            </a:pPr>
            <a:r>
              <a:rPr lang="en-US" sz="2999">
                <a:solidFill>
                  <a:srgbClr val="191919"/>
                </a:solidFill>
                <a:latin typeface="Muli"/>
              </a:rPr>
              <a:t>Việc tăng cường dữ liệu và tiền xử lý dữ liệu cũng có thể được phát triển thêm.</a:t>
            </a:r>
          </a:p>
          <a:p>
            <a:pPr algn="just" marL="647697" indent="-323848" lvl="1">
              <a:lnSpc>
                <a:spcPts val="5099"/>
              </a:lnSpc>
              <a:buFont typeface="Arial"/>
              <a:buChar char="•"/>
            </a:pPr>
            <a:r>
              <a:rPr lang="en-US" sz="2999">
                <a:solidFill>
                  <a:srgbClr val="191919"/>
                </a:solidFill>
                <a:latin typeface="Muli"/>
              </a:rPr>
              <a:t>Các mô hình thử nghiệm chưa kết hợp các yếu tố vê thời gian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888086" y="2488042"/>
            <a:ext cx="5073768" cy="5310915"/>
            <a:chOff x="0" y="0"/>
            <a:chExt cx="2169016" cy="2270395"/>
          </a:xfrm>
        </p:grpSpPr>
        <p:sp>
          <p:nvSpPr>
            <p:cNvPr name="Freeform 3" id="3"/>
            <p:cNvSpPr/>
            <p:nvPr/>
          </p:nvSpPr>
          <p:spPr>
            <a:xfrm flipH="false" flipV="false" rot="0">
              <a:off x="0" y="0"/>
              <a:ext cx="2169016" cy="2270395"/>
            </a:xfrm>
            <a:custGeom>
              <a:avLst/>
              <a:gdLst/>
              <a:ahLst/>
              <a:cxnLst/>
              <a:rect r="r" b="b" t="t" l="l"/>
              <a:pathLst>
                <a:path h="2270395" w="2169016">
                  <a:moveTo>
                    <a:pt x="2044556" y="2270395"/>
                  </a:moveTo>
                  <a:lnTo>
                    <a:pt x="124460" y="2270395"/>
                  </a:lnTo>
                  <a:cubicBezTo>
                    <a:pt x="55880" y="2270395"/>
                    <a:pt x="0" y="2214515"/>
                    <a:pt x="0" y="2145935"/>
                  </a:cubicBezTo>
                  <a:lnTo>
                    <a:pt x="0" y="124460"/>
                  </a:lnTo>
                  <a:cubicBezTo>
                    <a:pt x="0" y="55880"/>
                    <a:pt x="55880" y="0"/>
                    <a:pt x="124460" y="0"/>
                  </a:cubicBezTo>
                  <a:lnTo>
                    <a:pt x="2044556" y="0"/>
                  </a:lnTo>
                  <a:cubicBezTo>
                    <a:pt x="2113136" y="0"/>
                    <a:pt x="2169016" y="55880"/>
                    <a:pt x="2169016" y="124460"/>
                  </a:cubicBezTo>
                  <a:lnTo>
                    <a:pt x="2169016" y="2145935"/>
                  </a:lnTo>
                  <a:cubicBezTo>
                    <a:pt x="2169016" y="2214515"/>
                    <a:pt x="2113136" y="2270395"/>
                    <a:pt x="2044556" y="2270395"/>
                  </a:cubicBezTo>
                  <a:close/>
                </a:path>
              </a:pathLst>
            </a:custGeom>
            <a:solidFill>
              <a:srgbClr val="FFFFFF"/>
            </a:solidFill>
          </p:spPr>
        </p:sp>
      </p:grpSp>
      <p:grpSp>
        <p:nvGrpSpPr>
          <p:cNvPr name="Group 4" id="4"/>
          <p:cNvGrpSpPr/>
          <p:nvPr/>
        </p:nvGrpSpPr>
        <p:grpSpPr>
          <a:xfrm rot="-10800000">
            <a:off x="3037524" y="2929029"/>
            <a:ext cx="876713" cy="876713"/>
            <a:chOff x="0" y="0"/>
            <a:chExt cx="1168951" cy="1168951"/>
          </a:xfrm>
        </p:grpSpPr>
        <p:grpSp>
          <p:nvGrpSpPr>
            <p:cNvPr name="Group 5" id="5"/>
            <p:cNvGrpSpPr>
              <a:grpSpLocks noChangeAspect="true"/>
            </p:cNvGrpSpPr>
            <p:nvPr/>
          </p:nvGrpSpPr>
          <p:grpSpPr>
            <a:xfrm rot="0">
              <a:off x="0" y="0"/>
              <a:ext cx="1168951" cy="1168951"/>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4C38F2"/>
              </a:solidFill>
            </p:spPr>
          </p:sp>
        </p:grpSp>
        <p:sp>
          <p:nvSpPr>
            <p:cNvPr name="Freeform 7" id="7"/>
            <p:cNvSpPr/>
            <p:nvPr/>
          </p:nvSpPr>
          <p:spPr>
            <a:xfrm flipH="false" flipV="false" rot="0">
              <a:off x="444147" y="407049"/>
              <a:ext cx="280656" cy="354853"/>
            </a:xfrm>
            <a:custGeom>
              <a:avLst/>
              <a:gdLst/>
              <a:ahLst/>
              <a:cxnLst/>
              <a:rect r="r" b="b" t="t" l="l"/>
              <a:pathLst>
                <a:path h="354853" w="280656">
                  <a:moveTo>
                    <a:pt x="0" y="0"/>
                  </a:moveTo>
                  <a:lnTo>
                    <a:pt x="280656" y="0"/>
                  </a:lnTo>
                  <a:lnTo>
                    <a:pt x="280656" y="354853"/>
                  </a:lnTo>
                  <a:lnTo>
                    <a:pt x="0" y="354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8" id="8"/>
          <p:cNvSpPr txBox="true"/>
          <p:nvPr/>
        </p:nvSpPr>
        <p:spPr>
          <a:xfrm rot="0">
            <a:off x="1691195" y="4186436"/>
            <a:ext cx="3569372" cy="2473909"/>
          </a:xfrm>
          <a:prstGeom prst="rect">
            <a:avLst/>
          </a:prstGeom>
        </p:spPr>
        <p:txBody>
          <a:bodyPr anchor="t" rtlCol="false" tIns="0" lIns="0" bIns="0" rIns="0">
            <a:spAutoFit/>
          </a:bodyPr>
          <a:lstStyle/>
          <a:p>
            <a:pPr algn="ctr" marL="0" indent="0" lvl="0">
              <a:lnSpc>
                <a:spcPts val="6564"/>
              </a:lnSpc>
            </a:pPr>
            <a:r>
              <a:rPr lang="en-US" sz="5049" spc="-151">
                <a:solidFill>
                  <a:srgbClr val="191919"/>
                </a:solidFill>
                <a:latin typeface="Muli Ultra-Bold"/>
              </a:rPr>
              <a:t>CÔNG VIỆC TRONG TƯƠNG LAI</a:t>
            </a:r>
          </a:p>
        </p:txBody>
      </p:sp>
      <p:sp>
        <p:nvSpPr>
          <p:cNvPr name="TextBox 9" id="9"/>
          <p:cNvSpPr txBox="true"/>
          <p:nvPr/>
        </p:nvSpPr>
        <p:spPr>
          <a:xfrm rot="0">
            <a:off x="7960428" y="2183129"/>
            <a:ext cx="8792060" cy="5720716"/>
          </a:xfrm>
          <a:prstGeom prst="rect">
            <a:avLst/>
          </a:prstGeom>
        </p:spPr>
        <p:txBody>
          <a:bodyPr anchor="t" rtlCol="false" tIns="0" lIns="0" bIns="0" rIns="0">
            <a:spAutoFit/>
          </a:bodyPr>
          <a:lstStyle/>
          <a:p>
            <a:pPr algn="just">
              <a:lnSpc>
                <a:spcPts val="5729"/>
              </a:lnSpc>
            </a:pPr>
            <a:r>
              <a:rPr lang="en-US" sz="2999" spc="59">
                <a:solidFill>
                  <a:srgbClr val="191919"/>
                </a:solidFill>
                <a:latin typeface="Muli Bold"/>
              </a:rPr>
              <a:t>Với những hạn chế này, em đề xuất một số </a:t>
            </a:r>
            <a:r>
              <a:rPr lang="en-US" sz="2999" spc="59">
                <a:solidFill>
                  <a:srgbClr val="191919"/>
                </a:solidFill>
                <a:latin typeface="Muli Bold"/>
              </a:rPr>
              <a:t>hướng phát triển trong tương lai:</a:t>
            </a:r>
          </a:p>
          <a:p>
            <a:pPr algn="just" marL="647697" indent="-323848" lvl="1">
              <a:lnSpc>
                <a:spcPts val="5729"/>
              </a:lnSpc>
              <a:buFont typeface="Arial"/>
              <a:buChar char="•"/>
            </a:pPr>
            <a:r>
              <a:rPr lang="en-US" sz="2999" spc="59">
                <a:solidFill>
                  <a:srgbClr val="191919"/>
                </a:solidFill>
                <a:latin typeface="Muli"/>
              </a:rPr>
              <a:t>Mở rộng bộ dữ liệu RLVS, thử nghiệm thêm các phương án tiền xử lý khác. </a:t>
            </a:r>
          </a:p>
          <a:p>
            <a:pPr algn="just" marL="647697" indent="-323848" lvl="1">
              <a:lnSpc>
                <a:spcPts val="5729"/>
              </a:lnSpc>
              <a:buFont typeface="Arial"/>
              <a:buChar char="•"/>
            </a:pPr>
            <a:r>
              <a:rPr lang="en-US" sz="2999" spc="59">
                <a:solidFill>
                  <a:srgbClr val="191919"/>
                </a:solidFill>
                <a:latin typeface="Muli"/>
              </a:rPr>
              <a:t>Thử nghiệm c</a:t>
            </a:r>
            <a:r>
              <a:rPr lang="en-US" sz="2999" spc="59">
                <a:solidFill>
                  <a:srgbClr val="191919"/>
                </a:solidFill>
                <a:latin typeface="Muli"/>
              </a:rPr>
              <a:t>ác mô hình khác để giải quyết vấn đề đại diện mối quan hệ giữa các hình ảnh trong một video (CNN-LSTM, mô hình Transformer)</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E2E7EB"/>
        </a:solidFill>
      </p:bgPr>
    </p:bg>
    <p:spTree>
      <p:nvGrpSpPr>
        <p:cNvPr id="1" name=""/>
        <p:cNvGrpSpPr/>
        <p:nvPr/>
      </p:nvGrpSpPr>
      <p:grpSpPr>
        <a:xfrm>
          <a:off x="0" y="0"/>
          <a:ext cx="0" cy="0"/>
          <a:chOff x="0" y="0"/>
          <a:chExt cx="0" cy="0"/>
        </a:xfrm>
      </p:grpSpPr>
      <p:sp>
        <p:nvSpPr>
          <p:cNvPr name="TextBox 2" id="2"/>
          <p:cNvSpPr txBox="true"/>
          <p:nvPr/>
        </p:nvSpPr>
        <p:spPr>
          <a:xfrm rot="0">
            <a:off x="3194782" y="4219575"/>
            <a:ext cx="11898435" cy="1838325"/>
          </a:xfrm>
          <a:prstGeom prst="rect">
            <a:avLst/>
          </a:prstGeom>
        </p:spPr>
        <p:txBody>
          <a:bodyPr anchor="t" rtlCol="false" tIns="0" lIns="0" bIns="0" rIns="0">
            <a:spAutoFit/>
          </a:bodyPr>
          <a:lstStyle/>
          <a:p>
            <a:pPr algn="ctr" marL="0" indent="0" lvl="0">
              <a:lnSpc>
                <a:spcPts val="14400"/>
              </a:lnSpc>
            </a:pPr>
            <a:r>
              <a:rPr lang="en-US" sz="12000" spc="-240">
                <a:solidFill>
                  <a:srgbClr val="191919"/>
                </a:solidFill>
                <a:latin typeface="Muli Ultra-Bold"/>
              </a:rPr>
              <a:t>DEMO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1150865" y="0"/>
            <a:ext cx="8386114" cy="10287000"/>
            <a:chOff x="0" y="0"/>
            <a:chExt cx="2113546" cy="2592625"/>
          </a:xfrm>
        </p:grpSpPr>
        <p:sp>
          <p:nvSpPr>
            <p:cNvPr name="Freeform 3" id="3"/>
            <p:cNvSpPr/>
            <p:nvPr/>
          </p:nvSpPr>
          <p:spPr>
            <a:xfrm flipH="false" flipV="false" rot="0">
              <a:off x="0" y="0"/>
              <a:ext cx="2113546" cy="2592625"/>
            </a:xfrm>
            <a:custGeom>
              <a:avLst/>
              <a:gdLst/>
              <a:ahLst/>
              <a:cxnLst/>
              <a:rect r="r" b="b" t="t" l="l"/>
              <a:pathLst>
                <a:path h="2592625" w="2113546">
                  <a:moveTo>
                    <a:pt x="1989086" y="2592625"/>
                  </a:moveTo>
                  <a:lnTo>
                    <a:pt x="124460" y="2592625"/>
                  </a:lnTo>
                  <a:cubicBezTo>
                    <a:pt x="55880" y="2592625"/>
                    <a:pt x="0" y="2536745"/>
                    <a:pt x="0" y="2468165"/>
                  </a:cubicBezTo>
                  <a:lnTo>
                    <a:pt x="0" y="124460"/>
                  </a:lnTo>
                  <a:cubicBezTo>
                    <a:pt x="0" y="55880"/>
                    <a:pt x="55880" y="0"/>
                    <a:pt x="124460" y="0"/>
                  </a:cubicBezTo>
                  <a:lnTo>
                    <a:pt x="1989086" y="0"/>
                  </a:lnTo>
                  <a:cubicBezTo>
                    <a:pt x="2057666" y="0"/>
                    <a:pt x="2113546" y="55880"/>
                    <a:pt x="2113546" y="124460"/>
                  </a:cubicBezTo>
                  <a:lnTo>
                    <a:pt x="2113546" y="2468165"/>
                  </a:lnTo>
                  <a:cubicBezTo>
                    <a:pt x="2113546" y="2536745"/>
                    <a:pt x="2057666" y="2592625"/>
                    <a:pt x="1989086" y="2592625"/>
                  </a:cubicBezTo>
                  <a:close/>
                </a:path>
              </a:pathLst>
            </a:custGeom>
            <a:solidFill>
              <a:srgbClr val="FFFFFF"/>
            </a:solidFill>
          </p:spPr>
        </p:sp>
      </p:grpSp>
      <p:grpSp>
        <p:nvGrpSpPr>
          <p:cNvPr name="Group 4" id="4"/>
          <p:cNvGrpSpPr>
            <a:grpSpLocks noChangeAspect="true"/>
          </p:cNvGrpSpPr>
          <p:nvPr/>
        </p:nvGrpSpPr>
        <p:grpSpPr>
          <a:xfrm rot="0">
            <a:off x="317249" y="341005"/>
            <a:ext cx="6363458" cy="9545187"/>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97" t="0" r="-62597" b="0"/>
              </a:stretch>
            </a:blipFill>
          </p:spPr>
        </p:sp>
      </p:grpSp>
      <p:sp>
        <p:nvSpPr>
          <p:cNvPr name="TextBox 6" id="6"/>
          <p:cNvSpPr txBox="true"/>
          <p:nvPr/>
        </p:nvSpPr>
        <p:spPr>
          <a:xfrm rot="0">
            <a:off x="7716126" y="4430972"/>
            <a:ext cx="8933574" cy="1289052"/>
          </a:xfrm>
          <a:prstGeom prst="rect">
            <a:avLst/>
          </a:prstGeom>
        </p:spPr>
        <p:txBody>
          <a:bodyPr anchor="t" rtlCol="false" tIns="0" lIns="0" bIns="0" rIns="0">
            <a:spAutoFit/>
          </a:bodyPr>
          <a:lstStyle/>
          <a:p>
            <a:pPr algn="ctr">
              <a:lnSpc>
                <a:spcPts val="10399"/>
              </a:lnSpc>
            </a:pPr>
            <a:r>
              <a:rPr lang="en-US" sz="7999">
                <a:solidFill>
                  <a:srgbClr val="191919"/>
                </a:solidFill>
                <a:latin typeface="Muli Ultra-Bold"/>
              </a:rPr>
              <a:t>GIỚI THIỆU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723749" y="508251"/>
            <a:ext cx="16230600" cy="1351726"/>
            <a:chOff x="0" y="0"/>
            <a:chExt cx="10389482" cy="865263"/>
          </a:xfrm>
        </p:grpSpPr>
        <p:sp>
          <p:nvSpPr>
            <p:cNvPr name="Freeform 3" id="3"/>
            <p:cNvSpPr/>
            <p:nvPr/>
          </p:nvSpPr>
          <p:spPr>
            <a:xfrm flipH="false" flipV="false" rot="0">
              <a:off x="0" y="0"/>
              <a:ext cx="10389482" cy="865263"/>
            </a:xfrm>
            <a:custGeom>
              <a:avLst/>
              <a:gdLst/>
              <a:ahLst/>
              <a:cxnLst/>
              <a:rect r="r" b="b" t="t" l="l"/>
              <a:pathLst>
                <a:path h="865263" w="10389482">
                  <a:moveTo>
                    <a:pt x="10265022" y="865263"/>
                  </a:moveTo>
                  <a:lnTo>
                    <a:pt x="124460" y="865263"/>
                  </a:lnTo>
                  <a:cubicBezTo>
                    <a:pt x="55880" y="865263"/>
                    <a:pt x="0" y="809383"/>
                    <a:pt x="0" y="740803"/>
                  </a:cubicBezTo>
                  <a:lnTo>
                    <a:pt x="0" y="124460"/>
                  </a:lnTo>
                  <a:cubicBezTo>
                    <a:pt x="0" y="55880"/>
                    <a:pt x="55880" y="0"/>
                    <a:pt x="124460" y="0"/>
                  </a:cubicBezTo>
                  <a:lnTo>
                    <a:pt x="10265022" y="0"/>
                  </a:lnTo>
                  <a:cubicBezTo>
                    <a:pt x="10333603" y="0"/>
                    <a:pt x="10389482" y="55880"/>
                    <a:pt x="10389482" y="124460"/>
                  </a:cubicBezTo>
                  <a:lnTo>
                    <a:pt x="10389482" y="740803"/>
                  </a:lnTo>
                  <a:cubicBezTo>
                    <a:pt x="10389482" y="809383"/>
                    <a:pt x="10333603" y="865263"/>
                    <a:pt x="10265022" y="865263"/>
                  </a:cubicBezTo>
                  <a:close/>
                </a:path>
              </a:pathLst>
            </a:custGeom>
            <a:solidFill>
              <a:srgbClr val="4C38F2"/>
            </a:solidFill>
          </p:spPr>
        </p:sp>
      </p:grpSp>
      <p:grpSp>
        <p:nvGrpSpPr>
          <p:cNvPr name="Group 4" id="4"/>
          <p:cNvGrpSpPr/>
          <p:nvPr/>
        </p:nvGrpSpPr>
        <p:grpSpPr>
          <a:xfrm rot="-5400000">
            <a:off x="16303758" y="6309286"/>
            <a:ext cx="226661" cy="152400"/>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sp>
        <p:nvSpPr>
          <p:cNvPr name="Freeform 6" id="6"/>
          <p:cNvSpPr/>
          <p:nvPr/>
        </p:nvSpPr>
        <p:spPr>
          <a:xfrm flipH="false" flipV="false" rot="0">
            <a:off x="8844337" y="3133745"/>
            <a:ext cx="8110013" cy="5622178"/>
          </a:xfrm>
          <a:custGeom>
            <a:avLst/>
            <a:gdLst/>
            <a:ahLst/>
            <a:cxnLst/>
            <a:rect r="r" b="b" t="t" l="l"/>
            <a:pathLst>
              <a:path h="5622178" w="8110013">
                <a:moveTo>
                  <a:pt x="0" y="0"/>
                </a:moveTo>
                <a:lnTo>
                  <a:pt x="8110012" y="0"/>
                </a:lnTo>
                <a:lnTo>
                  <a:pt x="8110012" y="5622178"/>
                </a:lnTo>
                <a:lnTo>
                  <a:pt x="0" y="5622178"/>
                </a:lnTo>
                <a:lnTo>
                  <a:pt x="0" y="0"/>
                </a:lnTo>
                <a:close/>
              </a:path>
            </a:pathLst>
          </a:custGeom>
          <a:blipFill>
            <a:blip r:embed="rId2"/>
            <a:stretch>
              <a:fillRect l="-23127" t="0" r="0" b="0"/>
            </a:stretch>
          </a:blipFill>
        </p:spPr>
      </p:sp>
      <p:sp>
        <p:nvSpPr>
          <p:cNvPr name="TextBox 7" id="7"/>
          <p:cNvSpPr txBox="true"/>
          <p:nvPr/>
        </p:nvSpPr>
        <p:spPr>
          <a:xfrm rot="0">
            <a:off x="723749" y="3500084"/>
            <a:ext cx="7443370" cy="4756150"/>
          </a:xfrm>
          <a:prstGeom prst="rect">
            <a:avLst/>
          </a:prstGeom>
        </p:spPr>
        <p:txBody>
          <a:bodyPr anchor="t" rtlCol="false" tIns="0" lIns="0" bIns="0" rIns="0">
            <a:spAutoFit/>
          </a:bodyPr>
          <a:lstStyle/>
          <a:p>
            <a:pPr algn="just" marL="604519" indent="-302260" lvl="1">
              <a:lnSpc>
                <a:spcPts val="4759"/>
              </a:lnSpc>
              <a:buFont typeface="Arial"/>
              <a:buChar char="•"/>
            </a:pPr>
            <a:r>
              <a:rPr lang="en-US" sz="2799">
                <a:solidFill>
                  <a:srgbClr val="191919"/>
                </a:solidFill>
                <a:latin typeface="Muli Bold"/>
              </a:rPr>
              <a:t>Nhận dạng hành động thuộc lĩnh vực thị giác máy tính, liên quan đến việc nhận biết hành vi của con người trong các video hoặc hình ảnh</a:t>
            </a:r>
          </a:p>
          <a:p>
            <a:pPr algn="just" marL="604519" indent="-302260" lvl="1">
              <a:lnSpc>
                <a:spcPts val="4759"/>
              </a:lnSpc>
              <a:buFont typeface="Arial"/>
              <a:buChar char="•"/>
            </a:pPr>
            <a:r>
              <a:rPr lang="en-US" sz="2799">
                <a:solidFill>
                  <a:srgbClr val="191919"/>
                </a:solidFill>
                <a:latin typeface="Muli Bold"/>
              </a:rPr>
              <a:t>Ứng dụng:</a:t>
            </a:r>
          </a:p>
          <a:p>
            <a:pPr algn="just" marL="1209039" indent="-403013" lvl="2">
              <a:lnSpc>
                <a:spcPts val="4759"/>
              </a:lnSpc>
              <a:buFont typeface="Arial"/>
              <a:buChar char="⚬"/>
            </a:pPr>
            <a:r>
              <a:rPr lang="en-US" sz="2799">
                <a:solidFill>
                  <a:srgbClr val="191919"/>
                </a:solidFill>
                <a:latin typeface="Muli Bold"/>
              </a:rPr>
              <a:t>Y tế</a:t>
            </a:r>
          </a:p>
          <a:p>
            <a:pPr algn="just" marL="1209039" indent="-403013" lvl="2">
              <a:lnSpc>
                <a:spcPts val="4759"/>
              </a:lnSpc>
              <a:buFont typeface="Arial"/>
              <a:buChar char="⚬"/>
            </a:pPr>
            <a:r>
              <a:rPr lang="en-US" sz="2799">
                <a:solidFill>
                  <a:srgbClr val="191919"/>
                </a:solidFill>
                <a:latin typeface="Muli Bold"/>
              </a:rPr>
              <a:t>G</a:t>
            </a:r>
            <a:r>
              <a:rPr lang="en-US" sz="2799">
                <a:solidFill>
                  <a:srgbClr val="191919"/>
                </a:solidFill>
                <a:latin typeface="Muli Bold"/>
              </a:rPr>
              <a:t>iám sát an ninh  </a:t>
            </a:r>
          </a:p>
          <a:p>
            <a:pPr algn="just" marL="1209039" indent="-403013" lvl="2">
              <a:lnSpc>
                <a:spcPts val="4759"/>
              </a:lnSpc>
              <a:buFont typeface="Arial"/>
              <a:buChar char="⚬"/>
            </a:pPr>
            <a:r>
              <a:rPr lang="en-US" sz="2799">
                <a:solidFill>
                  <a:srgbClr val="191919"/>
                </a:solidFill>
                <a:latin typeface="Muli Bold"/>
              </a:rPr>
              <a:t>...</a:t>
            </a:r>
          </a:p>
        </p:txBody>
      </p:sp>
      <p:sp>
        <p:nvSpPr>
          <p:cNvPr name="TextBox 8" id="8"/>
          <p:cNvSpPr txBox="true"/>
          <p:nvPr/>
        </p:nvSpPr>
        <p:spPr>
          <a:xfrm rot="0">
            <a:off x="1391569" y="883124"/>
            <a:ext cx="9712034" cy="573405"/>
          </a:xfrm>
          <a:prstGeom prst="rect">
            <a:avLst/>
          </a:prstGeom>
        </p:spPr>
        <p:txBody>
          <a:bodyPr anchor="t" rtlCol="false" tIns="0" lIns="0" bIns="0" rIns="0">
            <a:spAutoFit/>
          </a:bodyPr>
          <a:lstStyle/>
          <a:p>
            <a:pPr marL="0" indent="0" lvl="0">
              <a:lnSpc>
                <a:spcPts val="4679"/>
              </a:lnSpc>
            </a:pPr>
            <a:r>
              <a:rPr lang="en-US" sz="3599" spc="35">
                <a:solidFill>
                  <a:srgbClr val="FFFFFF"/>
                </a:solidFill>
                <a:latin typeface="Muli Ultra-Bold"/>
              </a:rPr>
              <a:t>NHẬN DẠNG HÀNH ĐỘNG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1171010" y="609901"/>
            <a:ext cx="17055299" cy="1351726"/>
            <a:chOff x="0" y="0"/>
            <a:chExt cx="10917386" cy="865263"/>
          </a:xfrm>
        </p:grpSpPr>
        <p:sp>
          <p:nvSpPr>
            <p:cNvPr name="Freeform 3" id="3"/>
            <p:cNvSpPr/>
            <p:nvPr/>
          </p:nvSpPr>
          <p:spPr>
            <a:xfrm flipH="false" flipV="false" rot="0">
              <a:off x="0" y="0"/>
              <a:ext cx="10917386" cy="865263"/>
            </a:xfrm>
            <a:custGeom>
              <a:avLst/>
              <a:gdLst/>
              <a:ahLst/>
              <a:cxnLst/>
              <a:rect r="r" b="b" t="t" l="l"/>
              <a:pathLst>
                <a:path h="865263" w="10917386">
                  <a:moveTo>
                    <a:pt x="10792926" y="865263"/>
                  </a:moveTo>
                  <a:lnTo>
                    <a:pt x="124460" y="865263"/>
                  </a:lnTo>
                  <a:cubicBezTo>
                    <a:pt x="55880" y="865263"/>
                    <a:pt x="0" y="809383"/>
                    <a:pt x="0" y="740803"/>
                  </a:cubicBezTo>
                  <a:lnTo>
                    <a:pt x="0" y="124460"/>
                  </a:lnTo>
                  <a:cubicBezTo>
                    <a:pt x="0" y="55880"/>
                    <a:pt x="55880" y="0"/>
                    <a:pt x="124460" y="0"/>
                  </a:cubicBezTo>
                  <a:lnTo>
                    <a:pt x="10792926" y="0"/>
                  </a:lnTo>
                  <a:cubicBezTo>
                    <a:pt x="10861506" y="0"/>
                    <a:pt x="10917386" y="55880"/>
                    <a:pt x="10917386" y="124460"/>
                  </a:cubicBezTo>
                  <a:lnTo>
                    <a:pt x="10917386" y="740803"/>
                  </a:lnTo>
                  <a:cubicBezTo>
                    <a:pt x="10917386" y="809383"/>
                    <a:pt x="10861506" y="865263"/>
                    <a:pt x="10792926" y="865263"/>
                  </a:cubicBezTo>
                  <a:close/>
                </a:path>
              </a:pathLst>
            </a:custGeom>
            <a:solidFill>
              <a:srgbClr val="4C38F2"/>
            </a:solidFill>
          </p:spPr>
        </p:sp>
      </p:grpSp>
      <p:grpSp>
        <p:nvGrpSpPr>
          <p:cNvPr name="Group 4" id="4"/>
          <p:cNvGrpSpPr/>
          <p:nvPr/>
        </p:nvGrpSpPr>
        <p:grpSpPr>
          <a:xfrm rot="-5400000">
            <a:off x="16303758" y="6309286"/>
            <a:ext cx="226661" cy="152400"/>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sp>
        <p:nvSpPr>
          <p:cNvPr name="Freeform 6" id="6"/>
          <p:cNvSpPr/>
          <p:nvPr/>
        </p:nvSpPr>
        <p:spPr>
          <a:xfrm flipH="false" flipV="false" rot="0">
            <a:off x="9364793" y="3712891"/>
            <a:ext cx="7894507" cy="5118529"/>
          </a:xfrm>
          <a:custGeom>
            <a:avLst/>
            <a:gdLst/>
            <a:ahLst/>
            <a:cxnLst/>
            <a:rect r="r" b="b" t="t" l="l"/>
            <a:pathLst>
              <a:path h="5118529" w="7894507">
                <a:moveTo>
                  <a:pt x="0" y="0"/>
                </a:moveTo>
                <a:lnTo>
                  <a:pt x="7894507" y="0"/>
                </a:lnTo>
                <a:lnTo>
                  <a:pt x="7894507" y="5118529"/>
                </a:lnTo>
                <a:lnTo>
                  <a:pt x="0" y="5118529"/>
                </a:lnTo>
                <a:lnTo>
                  <a:pt x="0" y="0"/>
                </a:lnTo>
                <a:close/>
              </a:path>
            </a:pathLst>
          </a:custGeom>
          <a:blipFill>
            <a:blip r:embed="rId2"/>
            <a:stretch>
              <a:fillRect l="-9447" t="0" r="-4133" b="0"/>
            </a:stretch>
          </a:blipFill>
        </p:spPr>
      </p:sp>
      <p:sp>
        <p:nvSpPr>
          <p:cNvPr name="TextBox 7" id="7"/>
          <p:cNvSpPr txBox="true"/>
          <p:nvPr/>
        </p:nvSpPr>
        <p:spPr>
          <a:xfrm rot="0">
            <a:off x="1431040" y="5009750"/>
            <a:ext cx="6858984" cy="2391461"/>
          </a:xfrm>
          <a:prstGeom prst="rect">
            <a:avLst/>
          </a:prstGeom>
        </p:spPr>
        <p:txBody>
          <a:bodyPr anchor="t" rtlCol="false" tIns="0" lIns="0" bIns="0" rIns="0">
            <a:spAutoFit/>
          </a:bodyPr>
          <a:lstStyle/>
          <a:p>
            <a:pPr algn="just">
              <a:lnSpc>
                <a:spcPts val="4826"/>
              </a:lnSpc>
            </a:pPr>
            <a:r>
              <a:rPr lang="en-US" sz="2839">
                <a:solidFill>
                  <a:srgbClr val="191919"/>
                </a:solidFill>
                <a:latin typeface="Muli Bold"/>
              </a:rPr>
              <a:t>Một hệ thống nhận dạng bạo lực toàn diện đang trở nên ngày càng cần thiết khi tình hình bất ổn xã hội, bạo lực xã hội tăng lên.</a:t>
            </a:r>
          </a:p>
        </p:txBody>
      </p:sp>
      <p:sp>
        <p:nvSpPr>
          <p:cNvPr name="TextBox 8" id="8"/>
          <p:cNvSpPr txBox="true"/>
          <p:nvPr/>
        </p:nvSpPr>
        <p:spPr>
          <a:xfrm rot="0">
            <a:off x="1653610" y="1065196"/>
            <a:ext cx="14763479" cy="573405"/>
          </a:xfrm>
          <a:prstGeom prst="rect">
            <a:avLst/>
          </a:prstGeom>
        </p:spPr>
        <p:txBody>
          <a:bodyPr anchor="t" rtlCol="false" tIns="0" lIns="0" bIns="0" rIns="0">
            <a:spAutoFit/>
          </a:bodyPr>
          <a:lstStyle/>
          <a:p>
            <a:pPr marL="0" indent="0" lvl="0">
              <a:lnSpc>
                <a:spcPts val="4679"/>
              </a:lnSpc>
            </a:pPr>
            <a:r>
              <a:rPr lang="en-US" sz="3599" spc="35">
                <a:solidFill>
                  <a:srgbClr val="FFFFFF"/>
                </a:solidFill>
                <a:latin typeface="Muli Ultra-Bold"/>
              </a:rPr>
              <a:t>NHẬN DẠNG HÀNH ĐỘNG BẠO LỰC TRONG VIDEO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grpSp>
        <p:nvGrpSpPr>
          <p:cNvPr name="Group 2" id="2"/>
          <p:cNvGrpSpPr/>
          <p:nvPr/>
        </p:nvGrpSpPr>
        <p:grpSpPr>
          <a:xfrm rot="0">
            <a:off x="-1150865" y="0"/>
            <a:ext cx="7206971" cy="10287000"/>
            <a:chOff x="0" y="0"/>
            <a:chExt cx="1816368" cy="2592625"/>
          </a:xfrm>
        </p:grpSpPr>
        <p:sp>
          <p:nvSpPr>
            <p:cNvPr name="Freeform 3" id="3"/>
            <p:cNvSpPr/>
            <p:nvPr/>
          </p:nvSpPr>
          <p:spPr>
            <a:xfrm flipH="false" flipV="false" rot="0">
              <a:off x="0" y="0"/>
              <a:ext cx="1816368" cy="2592625"/>
            </a:xfrm>
            <a:custGeom>
              <a:avLst/>
              <a:gdLst/>
              <a:ahLst/>
              <a:cxnLst/>
              <a:rect r="r" b="b" t="t" l="l"/>
              <a:pathLst>
                <a:path h="2592625" w="1816368">
                  <a:moveTo>
                    <a:pt x="1691908" y="2592625"/>
                  </a:moveTo>
                  <a:lnTo>
                    <a:pt x="124460" y="2592625"/>
                  </a:lnTo>
                  <a:cubicBezTo>
                    <a:pt x="55880" y="2592625"/>
                    <a:pt x="0" y="2536745"/>
                    <a:pt x="0" y="2468165"/>
                  </a:cubicBezTo>
                  <a:lnTo>
                    <a:pt x="0" y="124460"/>
                  </a:lnTo>
                  <a:cubicBezTo>
                    <a:pt x="0" y="55880"/>
                    <a:pt x="55880" y="0"/>
                    <a:pt x="124460" y="0"/>
                  </a:cubicBezTo>
                  <a:lnTo>
                    <a:pt x="1691908" y="0"/>
                  </a:lnTo>
                  <a:cubicBezTo>
                    <a:pt x="1760488" y="0"/>
                    <a:pt x="1816368" y="55880"/>
                    <a:pt x="1816368" y="124460"/>
                  </a:cubicBezTo>
                  <a:lnTo>
                    <a:pt x="1816368" y="2468165"/>
                  </a:lnTo>
                  <a:cubicBezTo>
                    <a:pt x="1816368" y="2536745"/>
                    <a:pt x="1760488" y="2592625"/>
                    <a:pt x="1691908" y="2592625"/>
                  </a:cubicBezTo>
                  <a:close/>
                </a:path>
              </a:pathLst>
            </a:custGeom>
            <a:solidFill>
              <a:srgbClr val="FFFFFF"/>
            </a:solidFill>
          </p:spPr>
        </p:sp>
      </p:grpSp>
      <p:grpSp>
        <p:nvGrpSpPr>
          <p:cNvPr name="Group 4" id="4"/>
          <p:cNvGrpSpPr>
            <a:grpSpLocks noChangeAspect="true"/>
          </p:cNvGrpSpPr>
          <p:nvPr/>
        </p:nvGrpSpPr>
        <p:grpSpPr>
          <a:xfrm rot="0">
            <a:off x="-719583" y="370907"/>
            <a:ext cx="6363458" cy="9545187"/>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0222" t="0" r="-50222" b="0"/>
              </a:stretch>
            </a:blipFill>
          </p:spPr>
        </p:sp>
      </p:grpSp>
      <p:sp>
        <p:nvSpPr>
          <p:cNvPr name="TextBox 6" id="6"/>
          <p:cNvSpPr txBox="true"/>
          <p:nvPr/>
        </p:nvSpPr>
        <p:spPr>
          <a:xfrm rot="0">
            <a:off x="7716126" y="3803649"/>
            <a:ext cx="8933574" cy="2603502"/>
          </a:xfrm>
          <a:prstGeom prst="rect">
            <a:avLst/>
          </a:prstGeom>
        </p:spPr>
        <p:txBody>
          <a:bodyPr anchor="t" rtlCol="false" tIns="0" lIns="0" bIns="0" rIns="0">
            <a:spAutoFit/>
          </a:bodyPr>
          <a:lstStyle/>
          <a:p>
            <a:pPr algn="ctr">
              <a:lnSpc>
                <a:spcPts val="10399"/>
              </a:lnSpc>
            </a:pPr>
            <a:r>
              <a:rPr lang="en-US" sz="7999">
                <a:solidFill>
                  <a:srgbClr val="191919"/>
                </a:solidFill>
                <a:latin typeface="Muli Ultra-Bold"/>
              </a:rPr>
              <a:t>PHƯƠNG PHÁP GIẢI QUYẾT</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2E7EB"/>
        </a:solidFill>
      </p:bgPr>
    </p:bg>
    <p:spTree>
      <p:nvGrpSpPr>
        <p:cNvPr id="1" name=""/>
        <p:cNvGrpSpPr/>
        <p:nvPr/>
      </p:nvGrpSpPr>
      <p:grpSpPr>
        <a:xfrm>
          <a:off x="0" y="0"/>
          <a:ext cx="0" cy="0"/>
          <a:chOff x="0" y="0"/>
          <a:chExt cx="0" cy="0"/>
        </a:xfrm>
      </p:grpSpPr>
      <p:sp>
        <p:nvSpPr>
          <p:cNvPr name="AutoShape 2" id="2"/>
          <p:cNvSpPr/>
          <p:nvPr/>
        </p:nvSpPr>
        <p:spPr>
          <a:xfrm flipV="true">
            <a:off x="1483251" y="5250312"/>
            <a:ext cx="15020679" cy="107243"/>
          </a:xfrm>
          <a:prstGeom prst="line">
            <a:avLst/>
          </a:prstGeom>
          <a:ln cap="rnd" w="104775">
            <a:solidFill>
              <a:srgbClr val="FFFFFF"/>
            </a:solidFill>
            <a:prstDash val="solid"/>
            <a:headEnd type="none" len="sm" w="sm"/>
            <a:tailEnd type="none" len="sm" w="sm"/>
          </a:ln>
        </p:spPr>
      </p:sp>
      <p:grpSp>
        <p:nvGrpSpPr>
          <p:cNvPr name="Group 3" id="3"/>
          <p:cNvGrpSpPr/>
          <p:nvPr/>
        </p:nvGrpSpPr>
        <p:grpSpPr>
          <a:xfrm rot="0">
            <a:off x="1267780" y="5142085"/>
            <a:ext cx="430942" cy="430942"/>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sp>
        <p:nvSpPr>
          <p:cNvPr name="TextBox 5" id="5"/>
          <p:cNvSpPr txBox="true"/>
          <p:nvPr/>
        </p:nvSpPr>
        <p:spPr>
          <a:xfrm rot="0">
            <a:off x="2553122" y="1692134"/>
            <a:ext cx="13350115" cy="1156556"/>
          </a:xfrm>
          <a:prstGeom prst="rect">
            <a:avLst/>
          </a:prstGeom>
        </p:spPr>
        <p:txBody>
          <a:bodyPr anchor="t" rtlCol="false" tIns="0" lIns="0" bIns="0" rIns="0">
            <a:spAutoFit/>
          </a:bodyPr>
          <a:lstStyle/>
          <a:p>
            <a:pPr algn="ctr">
              <a:lnSpc>
                <a:spcPts val="9337"/>
              </a:lnSpc>
            </a:pPr>
            <a:r>
              <a:rPr lang="en-US" sz="7182">
                <a:solidFill>
                  <a:srgbClr val="191919"/>
                </a:solidFill>
                <a:latin typeface="Muli Ultra-Bold"/>
              </a:rPr>
              <a:t>PHƯƠNG PHÁP GIẢI QUYẾT</a:t>
            </a:r>
          </a:p>
        </p:txBody>
      </p:sp>
      <p:grpSp>
        <p:nvGrpSpPr>
          <p:cNvPr name="Group 6" id="6"/>
          <p:cNvGrpSpPr/>
          <p:nvPr/>
        </p:nvGrpSpPr>
        <p:grpSpPr>
          <a:xfrm rot="0">
            <a:off x="1267780" y="6451179"/>
            <a:ext cx="3665803" cy="1187022"/>
            <a:chOff x="0" y="0"/>
            <a:chExt cx="4887737" cy="1582696"/>
          </a:xfrm>
        </p:grpSpPr>
        <p:sp>
          <p:nvSpPr>
            <p:cNvPr name="TextBox 7" id="7"/>
            <p:cNvSpPr txBox="true"/>
            <p:nvPr/>
          </p:nvSpPr>
          <p:spPr>
            <a:xfrm rot="0">
              <a:off x="0" y="-28575"/>
              <a:ext cx="4887737" cy="642966"/>
            </a:xfrm>
            <a:prstGeom prst="rect">
              <a:avLst/>
            </a:prstGeom>
          </p:spPr>
          <p:txBody>
            <a:bodyPr anchor="t" rtlCol="false" tIns="0" lIns="0" bIns="0" rIns="0">
              <a:spAutoFit/>
            </a:bodyPr>
            <a:lstStyle/>
            <a:p>
              <a:pPr marL="0" indent="0" lvl="0">
                <a:lnSpc>
                  <a:spcPts val="3993"/>
                </a:lnSpc>
              </a:pPr>
              <a:r>
                <a:rPr lang="en-US" sz="3071" spc="-92">
                  <a:solidFill>
                    <a:srgbClr val="191919"/>
                  </a:solidFill>
                  <a:latin typeface="Muli Ultra-Bold"/>
                </a:rPr>
                <a:t>01</a:t>
              </a:r>
            </a:p>
          </p:txBody>
        </p:sp>
        <p:sp>
          <p:nvSpPr>
            <p:cNvPr name="TextBox 8" id="8"/>
            <p:cNvSpPr txBox="true"/>
            <p:nvPr/>
          </p:nvSpPr>
          <p:spPr>
            <a:xfrm rot="0">
              <a:off x="0" y="904880"/>
              <a:ext cx="4887737" cy="677815"/>
            </a:xfrm>
            <a:prstGeom prst="rect">
              <a:avLst/>
            </a:prstGeom>
          </p:spPr>
          <p:txBody>
            <a:bodyPr anchor="t" rtlCol="false" tIns="0" lIns="0" bIns="0" rIns="0">
              <a:spAutoFit/>
            </a:bodyPr>
            <a:lstStyle/>
            <a:p>
              <a:pPr>
                <a:lnSpc>
                  <a:spcPts val="4300"/>
                </a:lnSpc>
                <a:spcBef>
                  <a:spcPct val="0"/>
                </a:spcBef>
              </a:pPr>
              <a:r>
                <a:rPr lang="en-US" sz="3071">
                  <a:solidFill>
                    <a:srgbClr val="191919"/>
                  </a:solidFill>
                  <a:latin typeface="Muli"/>
                </a:rPr>
                <a:t>XGBoost</a:t>
              </a:r>
            </a:p>
          </p:txBody>
        </p:sp>
      </p:grpSp>
      <p:grpSp>
        <p:nvGrpSpPr>
          <p:cNvPr name="Group 9" id="9"/>
          <p:cNvGrpSpPr/>
          <p:nvPr/>
        </p:nvGrpSpPr>
        <p:grpSpPr>
          <a:xfrm rot="0">
            <a:off x="5369664" y="5062269"/>
            <a:ext cx="430942" cy="430942"/>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name="Group 11" id="11"/>
          <p:cNvGrpSpPr/>
          <p:nvPr/>
        </p:nvGrpSpPr>
        <p:grpSpPr>
          <a:xfrm rot="0">
            <a:off x="5369664" y="6451179"/>
            <a:ext cx="3197695" cy="1187022"/>
            <a:chOff x="0" y="0"/>
            <a:chExt cx="4263594" cy="1582696"/>
          </a:xfrm>
        </p:grpSpPr>
        <p:sp>
          <p:nvSpPr>
            <p:cNvPr name="TextBox 12" id="12"/>
            <p:cNvSpPr txBox="true"/>
            <p:nvPr/>
          </p:nvSpPr>
          <p:spPr>
            <a:xfrm rot="0">
              <a:off x="0" y="-28575"/>
              <a:ext cx="4263594" cy="642966"/>
            </a:xfrm>
            <a:prstGeom prst="rect">
              <a:avLst/>
            </a:prstGeom>
          </p:spPr>
          <p:txBody>
            <a:bodyPr anchor="t" rtlCol="false" tIns="0" lIns="0" bIns="0" rIns="0">
              <a:spAutoFit/>
            </a:bodyPr>
            <a:lstStyle/>
            <a:p>
              <a:pPr marL="0" indent="0" lvl="0">
                <a:lnSpc>
                  <a:spcPts val="3993"/>
                </a:lnSpc>
              </a:pPr>
              <a:r>
                <a:rPr lang="en-US" sz="3071" spc="-92">
                  <a:solidFill>
                    <a:srgbClr val="191919"/>
                  </a:solidFill>
                  <a:latin typeface="Muli Ultra-Bold"/>
                </a:rPr>
                <a:t>02</a:t>
              </a:r>
            </a:p>
          </p:txBody>
        </p:sp>
        <p:sp>
          <p:nvSpPr>
            <p:cNvPr name="TextBox 13" id="13"/>
            <p:cNvSpPr txBox="true"/>
            <p:nvPr/>
          </p:nvSpPr>
          <p:spPr>
            <a:xfrm rot="0">
              <a:off x="0" y="904880"/>
              <a:ext cx="4263594" cy="677815"/>
            </a:xfrm>
            <a:prstGeom prst="rect">
              <a:avLst/>
            </a:prstGeom>
          </p:spPr>
          <p:txBody>
            <a:bodyPr anchor="t" rtlCol="false" tIns="0" lIns="0" bIns="0" rIns="0">
              <a:spAutoFit/>
            </a:bodyPr>
            <a:lstStyle/>
            <a:p>
              <a:pPr>
                <a:lnSpc>
                  <a:spcPts val="4300"/>
                </a:lnSpc>
                <a:spcBef>
                  <a:spcPct val="0"/>
                </a:spcBef>
              </a:pPr>
              <a:r>
                <a:rPr lang="en-US" sz="3071">
                  <a:solidFill>
                    <a:srgbClr val="191919"/>
                  </a:solidFill>
                  <a:latin typeface="Muli"/>
                </a:rPr>
                <a:t>InceptionV3</a:t>
              </a:r>
            </a:p>
          </p:txBody>
        </p:sp>
      </p:grpSp>
      <p:grpSp>
        <p:nvGrpSpPr>
          <p:cNvPr name="Group 14" id="14"/>
          <p:cNvGrpSpPr/>
          <p:nvPr/>
        </p:nvGrpSpPr>
        <p:grpSpPr>
          <a:xfrm rot="0">
            <a:off x="9697431" y="5062269"/>
            <a:ext cx="430942" cy="430942"/>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name="Group 16" id="16"/>
          <p:cNvGrpSpPr/>
          <p:nvPr/>
        </p:nvGrpSpPr>
        <p:grpSpPr>
          <a:xfrm rot="0">
            <a:off x="9697431" y="6451179"/>
            <a:ext cx="3197695" cy="1187022"/>
            <a:chOff x="0" y="0"/>
            <a:chExt cx="4263594" cy="1582696"/>
          </a:xfrm>
        </p:grpSpPr>
        <p:sp>
          <p:nvSpPr>
            <p:cNvPr name="TextBox 17" id="17"/>
            <p:cNvSpPr txBox="true"/>
            <p:nvPr/>
          </p:nvSpPr>
          <p:spPr>
            <a:xfrm rot="0">
              <a:off x="0" y="-28575"/>
              <a:ext cx="4263594" cy="642966"/>
            </a:xfrm>
            <a:prstGeom prst="rect">
              <a:avLst/>
            </a:prstGeom>
          </p:spPr>
          <p:txBody>
            <a:bodyPr anchor="t" rtlCol="false" tIns="0" lIns="0" bIns="0" rIns="0">
              <a:spAutoFit/>
            </a:bodyPr>
            <a:lstStyle/>
            <a:p>
              <a:pPr marL="0" indent="0" lvl="0">
                <a:lnSpc>
                  <a:spcPts val="3993"/>
                </a:lnSpc>
              </a:pPr>
              <a:r>
                <a:rPr lang="en-US" sz="3071" spc="-92">
                  <a:solidFill>
                    <a:srgbClr val="191919"/>
                  </a:solidFill>
                  <a:latin typeface="Muli Ultra-Bold"/>
                </a:rPr>
                <a:t>03</a:t>
              </a:r>
            </a:p>
          </p:txBody>
        </p:sp>
        <p:sp>
          <p:nvSpPr>
            <p:cNvPr name="TextBox 18" id="18"/>
            <p:cNvSpPr txBox="true"/>
            <p:nvPr/>
          </p:nvSpPr>
          <p:spPr>
            <a:xfrm rot="0">
              <a:off x="0" y="904880"/>
              <a:ext cx="4263594" cy="677816"/>
            </a:xfrm>
            <a:prstGeom prst="rect">
              <a:avLst/>
            </a:prstGeom>
          </p:spPr>
          <p:txBody>
            <a:bodyPr anchor="t" rtlCol="false" tIns="0" lIns="0" bIns="0" rIns="0">
              <a:spAutoFit/>
            </a:bodyPr>
            <a:lstStyle/>
            <a:p>
              <a:pPr>
                <a:lnSpc>
                  <a:spcPts val="4300"/>
                </a:lnSpc>
                <a:spcBef>
                  <a:spcPct val="0"/>
                </a:spcBef>
              </a:pPr>
              <a:r>
                <a:rPr lang="en-US" sz="3071">
                  <a:solidFill>
                    <a:srgbClr val="191919"/>
                  </a:solidFill>
                  <a:latin typeface="Muli"/>
                </a:rPr>
                <a:t>ResNet50</a:t>
              </a:r>
            </a:p>
          </p:txBody>
        </p:sp>
      </p:grpSp>
      <p:grpSp>
        <p:nvGrpSpPr>
          <p:cNvPr name="Group 19" id="19"/>
          <p:cNvGrpSpPr/>
          <p:nvPr/>
        </p:nvGrpSpPr>
        <p:grpSpPr>
          <a:xfrm rot="0">
            <a:off x="14025197" y="5062269"/>
            <a:ext cx="430942" cy="430942"/>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name="Group 21" id="21"/>
          <p:cNvGrpSpPr/>
          <p:nvPr/>
        </p:nvGrpSpPr>
        <p:grpSpPr>
          <a:xfrm rot="0">
            <a:off x="14025197" y="6451179"/>
            <a:ext cx="3197695" cy="1723395"/>
            <a:chOff x="0" y="0"/>
            <a:chExt cx="4263594" cy="2297859"/>
          </a:xfrm>
        </p:grpSpPr>
        <p:sp>
          <p:nvSpPr>
            <p:cNvPr name="TextBox 22" id="22"/>
            <p:cNvSpPr txBox="true"/>
            <p:nvPr/>
          </p:nvSpPr>
          <p:spPr>
            <a:xfrm rot="0">
              <a:off x="0" y="-28575"/>
              <a:ext cx="4263594" cy="642966"/>
            </a:xfrm>
            <a:prstGeom prst="rect">
              <a:avLst/>
            </a:prstGeom>
          </p:spPr>
          <p:txBody>
            <a:bodyPr anchor="t" rtlCol="false" tIns="0" lIns="0" bIns="0" rIns="0">
              <a:spAutoFit/>
            </a:bodyPr>
            <a:lstStyle/>
            <a:p>
              <a:pPr marL="0" indent="0" lvl="0">
                <a:lnSpc>
                  <a:spcPts val="3993"/>
                </a:lnSpc>
              </a:pPr>
              <a:r>
                <a:rPr lang="en-US" sz="3071" spc="-92">
                  <a:solidFill>
                    <a:srgbClr val="191919"/>
                  </a:solidFill>
                  <a:latin typeface="Muli Ultra-Bold"/>
                </a:rPr>
                <a:t>04</a:t>
              </a:r>
            </a:p>
          </p:txBody>
        </p:sp>
        <p:sp>
          <p:nvSpPr>
            <p:cNvPr name="TextBox 23" id="23"/>
            <p:cNvSpPr txBox="true"/>
            <p:nvPr/>
          </p:nvSpPr>
          <p:spPr>
            <a:xfrm rot="0">
              <a:off x="0" y="904880"/>
              <a:ext cx="4263594" cy="1392979"/>
            </a:xfrm>
            <a:prstGeom prst="rect">
              <a:avLst/>
            </a:prstGeom>
          </p:spPr>
          <p:txBody>
            <a:bodyPr anchor="t" rtlCol="false" tIns="0" lIns="0" bIns="0" rIns="0">
              <a:spAutoFit/>
            </a:bodyPr>
            <a:lstStyle/>
            <a:p>
              <a:pPr>
                <a:lnSpc>
                  <a:spcPts val="4300"/>
                </a:lnSpc>
                <a:spcBef>
                  <a:spcPct val="0"/>
                </a:spcBef>
              </a:pPr>
              <a:r>
                <a:rPr lang="en-US" sz="3071">
                  <a:solidFill>
                    <a:srgbClr val="191919"/>
                  </a:solidFill>
                  <a:latin typeface="Muli"/>
                </a:rPr>
                <a:t>Tiền xử lý, Data Augmentation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sp>
        <p:nvSpPr>
          <p:cNvPr name="Freeform 2" id="2"/>
          <p:cNvSpPr/>
          <p:nvPr/>
        </p:nvSpPr>
        <p:spPr>
          <a:xfrm flipH="false" flipV="false" rot="0">
            <a:off x="10733671" y="3974790"/>
            <a:ext cx="7162715" cy="3979286"/>
          </a:xfrm>
          <a:custGeom>
            <a:avLst/>
            <a:gdLst/>
            <a:ahLst/>
            <a:cxnLst/>
            <a:rect r="r" b="b" t="t" l="l"/>
            <a:pathLst>
              <a:path h="3979286" w="7162715">
                <a:moveTo>
                  <a:pt x="0" y="0"/>
                </a:moveTo>
                <a:lnTo>
                  <a:pt x="7162715" y="0"/>
                </a:lnTo>
                <a:lnTo>
                  <a:pt x="7162715" y="3979286"/>
                </a:lnTo>
                <a:lnTo>
                  <a:pt x="0" y="3979286"/>
                </a:lnTo>
                <a:lnTo>
                  <a:pt x="0" y="0"/>
                </a:lnTo>
                <a:close/>
              </a:path>
            </a:pathLst>
          </a:custGeom>
          <a:blipFill>
            <a:blip r:embed="rId2"/>
            <a:stretch>
              <a:fillRect l="0" t="0" r="0" b="0"/>
            </a:stretch>
          </a:blipFill>
        </p:spPr>
      </p:sp>
      <p:sp>
        <p:nvSpPr>
          <p:cNvPr name="TextBox 3" id="3"/>
          <p:cNvSpPr txBox="true"/>
          <p:nvPr/>
        </p:nvSpPr>
        <p:spPr>
          <a:xfrm rot="0">
            <a:off x="6462272" y="821306"/>
            <a:ext cx="5363457" cy="1200150"/>
          </a:xfrm>
          <a:prstGeom prst="rect">
            <a:avLst/>
          </a:prstGeom>
        </p:spPr>
        <p:txBody>
          <a:bodyPr anchor="t" rtlCol="false" tIns="0" lIns="0" bIns="0" rIns="0">
            <a:spAutoFit/>
          </a:bodyPr>
          <a:lstStyle/>
          <a:p>
            <a:pPr algn="ctr">
              <a:lnSpc>
                <a:spcPts val="9480"/>
              </a:lnSpc>
            </a:pPr>
            <a:r>
              <a:rPr lang="en-US" sz="7900" spc="-158">
                <a:solidFill>
                  <a:srgbClr val="191919"/>
                </a:solidFill>
                <a:latin typeface="Muli Ultra-Bold"/>
              </a:rPr>
              <a:t>XGBoost</a:t>
            </a:r>
          </a:p>
        </p:txBody>
      </p:sp>
      <p:sp>
        <p:nvSpPr>
          <p:cNvPr name="TextBox 4" id="4"/>
          <p:cNvSpPr txBox="true"/>
          <p:nvPr/>
        </p:nvSpPr>
        <p:spPr>
          <a:xfrm rot="0">
            <a:off x="1216672" y="3064637"/>
            <a:ext cx="9144000" cy="5353050"/>
          </a:xfrm>
          <a:prstGeom prst="rect">
            <a:avLst/>
          </a:prstGeom>
        </p:spPr>
        <p:txBody>
          <a:bodyPr anchor="t" rtlCol="false" tIns="0" lIns="0" bIns="0" rIns="0">
            <a:spAutoFit/>
          </a:bodyPr>
          <a:lstStyle/>
          <a:p>
            <a:pPr algn="just" marL="647698" indent="-323849" lvl="1">
              <a:lnSpc>
                <a:spcPts val="4799"/>
              </a:lnSpc>
              <a:buFont typeface="Arial"/>
              <a:buChar char="•"/>
            </a:pPr>
            <a:r>
              <a:rPr lang="en-US" sz="2999">
                <a:solidFill>
                  <a:srgbClr val="191919"/>
                </a:solidFill>
                <a:latin typeface="Muli"/>
              </a:rPr>
              <a:t>M</a:t>
            </a:r>
            <a:r>
              <a:rPr lang="en-US" sz="2999">
                <a:solidFill>
                  <a:srgbClr val="191919"/>
                </a:solidFill>
                <a:latin typeface="Muli"/>
              </a:rPr>
              <a:t>ột thuật toán học máy dựa trên cơ sở của việc tăng cường gradient (Gradient Boosting). </a:t>
            </a:r>
          </a:p>
          <a:p>
            <a:pPr algn="just" marL="647698" indent="-323849" lvl="1">
              <a:lnSpc>
                <a:spcPts val="4799"/>
              </a:lnSpc>
              <a:buFont typeface="Arial"/>
              <a:buChar char="•"/>
            </a:pPr>
            <a:r>
              <a:rPr lang="en-US" sz="2999">
                <a:solidFill>
                  <a:srgbClr val="191919"/>
                </a:solidFill>
                <a:latin typeface="Muli"/>
              </a:rPr>
              <a:t>Nó được thiết kế để tối ưu hóa hiệu suất và tốc độ tính toán:</a:t>
            </a:r>
          </a:p>
          <a:p>
            <a:pPr algn="just" marL="1295397" indent="-431799" lvl="2">
              <a:lnSpc>
                <a:spcPts val="4799"/>
              </a:lnSpc>
              <a:buFont typeface="Arial"/>
              <a:buChar char="⚬"/>
            </a:pPr>
            <a:r>
              <a:rPr lang="en-US" sz="2999">
                <a:solidFill>
                  <a:srgbClr val="191919"/>
                </a:solidFill>
                <a:latin typeface="Muli"/>
              </a:rPr>
              <a:t>đưa ra một hình phạt regularization cho số lượng cây (leafs) và kích thước của chúng, giúp tránh được việc quá khớp (overfitting)</a:t>
            </a:r>
          </a:p>
          <a:p>
            <a:pPr algn="just" marL="1295397" indent="-431799" lvl="2">
              <a:lnSpc>
                <a:spcPts val="4799"/>
              </a:lnSpc>
              <a:buFont typeface="Arial"/>
              <a:buChar char="⚬"/>
            </a:pPr>
            <a:r>
              <a:rPr lang="en-US" sz="2999">
                <a:solidFill>
                  <a:srgbClr val="191919"/>
                </a:solidFill>
                <a:latin typeface="Muli"/>
              </a:rPr>
              <a:t>khả năng song song hóa</a:t>
            </a:r>
          </a:p>
          <a:p>
            <a:pPr algn="just" marL="1295397" indent="-431799" lvl="2">
              <a:lnSpc>
                <a:spcPts val="4799"/>
              </a:lnSpc>
              <a:buFont typeface="Arial"/>
              <a:buChar char="⚬"/>
            </a:pPr>
            <a:r>
              <a:rPr lang="en-US" sz="2999">
                <a:solidFill>
                  <a:srgbClr val="191919"/>
                </a:solidFill>
                <a:latin typeface="Muli"/>
              </a:rPr>
              <a:t>tự động xử lý dữ liệu bị thiếu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2E7EB"/>
        </a:solidFill>
      </p:bgPr>
    </p:bg>
    <p:spTree>
      <p:nvGrpSpPr>
        <p:cNvPr id="1" name=""/>
        <p:cNvGrpSpPr/>
        <p:nvPr/>
      </p:nvGrpSpPr>
      <p:grpSpPr>
        <a:xfrm>
          <a:off x="0" y="0"/>
          <a:ext cx="0" cy="0"/>
          <a:chOff x="0" y="0"/>
          <a:chExt cx="0" cy="0"/>
        </a:xfrm>
      </p:grpSpPr>
      <p:sp>
        <p:nvSpPr>
          <p:cNvPr name="Freeform 2" id="2"/>
          <p:cNvSpPr/>
          <p:nvPr/>
        </p:nvSpPr>
        <p:spPr>
          <a:xfrm flipH="false" flipV="false" rot="0">
            <a:off x="8935469" y="2847619"/>
            <a:ext cx="9192904" cy="5835368"/>
          </a:xfrm>
          <a:custGeom>
            <a:avLst/>
            <a:gdLst/>
            <a:ahLst/>
            <a:cxnLst/>
            <a:rect r="r" b="b" t="t" l="l"/>
            <a:pathLst>
              <a:path h="5835368" w="9192904">
                <a:moveTo>
                  <a:pt x="0" y="0"/>
                </a:moveTo>
                <a:lnTo>
                  <a:pt x="9192904" y="0"/>
                </a:lnTo>
                <a:lnTo>
                  <a:pt x="9192904" y="5835368"/>
                </a:lnTo>
                <a:lnTo>
                  <a:pt x="0" y="5835368"/>
                </a:lnTo>
                <a:lnTo>
                  <a:pt x="0" y="0"/>
                </a:lnTo>
                <a:close/>
              </a:path>
            </a:pathLst>
          </a:custGeom>
          <a:blipFill>
            <a:blip r:embed="rId2"/>
            <a:stretch>
              <a:fillRect l="0" t="0" r="0" b="0"/>
            </a:stretch>
          </a:blipFill>
        </p:spPr>
      </p:sp>
      <p:sp>
        <p:nvSpPr>
          <p:cNvPr name="TextBox 3" id="3"/>
          <p:cNvSpPr txBox="true"/>
          <p:nvPr/>
        </p:nvSpPr>
        <p:spPr>
          <a:xfrm rot="0">
            <a:off x="6462272" y="780885"/>
            <a:ext cx="5363457" cy="1200150"/>
          </a:xfrm>
          <a:prstGeom prst="rect">
            <a:avLst/>
          </a:prstGeom>
        </p:spPr>
        <p:txBody>
          <a:bodyPr anchor="t" rtlCol="false" tIns="0" lIns="0" bIns="0" rIns="0">
            <a:spAutoFit/>
          </a:bodyPr>
          <a:lstStyle/>
          <a:p>
            <a:pPr algn="ctr">
              <a:lnSpc>
                <a:spcPts val="9480"/>
              </a:lnSpc>
            </a:pPr>
            <a:r>
              <a:rPr lang="en-US" sz="7900" spc="-158">
                <a:solidFill>
                  <a:srgbClr val="191919"/>
                </a:solidFill>
                <a:latin typeface="Muli Ultra-Bold"/>
              </a:rPr>
              <a:t>XGBoost</a:t>
            </a:r>
          </a:p>
        </p:txBody>
      </p:sp>
      <p:sp>
        <p:nvSpPr>
          <p:cNvPr name="TextBox 4" id="4"/>
          <p:cNvSpPr txBox="true"/>
          <p:nvPr/>
        </p:nvSpPr>
        <p:spPr>
          <a:xfrm rot="0">
            <a:off x="717379" y="2742844"/>
            <a:ext cx="7958500" cy="5953125"/>
          </a:xfrm>
          <a:prstGeom prst="rect">
            <a:avLst/>
          </a:prstGeom>
        </p:spPr>
        <p:txBody>
          <a:bodyPr anchor="t" rtlCol="false" tIns="0" lIns="0" bIns="0" rIns="0">
            <a:spAutoFit/>
          </a:bodyPr>
          <a:lstStyle/>
          <a:p>
            <a:pPr algn="just" marL="647698" indent="-323849" lvl="1">
              <a:lnSpc>
                <a:spcPts val="4799"/>
              </a:lnSpc>
              <a:buFont typeface="Arial"/>
              <a:buChar char="•"/>
            </a:pPr>
            <a:r>
              <a:rPr lang="en-US" sz="2999">
                <a:solidFill>
                  <a:srgbClr val="191919"/>
                </a:solidFill>
                <a:latin typeface="Muli"/>
              </a:rPr>
              <a:t>XGBoost xây dựng mô hình theo dạng ensemble bằng cách kết hợp nhiều cây quyết định. </a:t>
            </a:r>
          </a:p>
          <a:p>
            <a:pPr algn="just" marL="647698" indent="-323849" lvl="1">
              <a:lnSpc>
                <a:spcPts val="4799"/>
              </a:lnSpc>
              <a:buFont typeface="Arial"/>
              <a:buChar char="•"/>
            </a:pPr>
            <a:r>
              <a:rPr lang="en-US" sz="2999">
                <a:solidFill>
                  <a:srgbClr val="191919"/>
                </a:solidFill>
                <a:latin typeface="Muli"/>
              </a:rPr>
              <a:t>Trong mỗi vòng lặp, thuật toán sẽ tạo ra một cây mới để dự đoán và giảm thiểu sai số từ mô hình hiện tại. </a:t>
            </a:r>
          </a:p>
          <a:p>
            <a:pPr algn="just" marL="647698" indent="-323849" lvl="1">
              <a:lnSpc>
                <a:spcPts val="4799"/>
              </a:lnSpc>
              <a:buFont typeface="Arial"/>
              <a:buChar char="•"/>
            </a:pPr>
            <a:r>
              <a:rPr lang="en-US" sz="2999">
                <a:solidFill>
                  <a:srgbClr val="191919"/>
                </a:solidFill>
                <a:latin typeface="Muli"/>
              </a:rPr>
              <a:t>Quá trình này được tiếp tục cho đến khi:  </a:t>
            </a:r>
          </a:p>
          <a:p>
            <a:pPr algn="just" marL="1295397" indent="-431799" lvl="2">
              <a:lnSpc>
                <a:spcPts val="4799"/>
              </a:lnSpc>
              <a:buFont typeface="Arial"/>
              <a:buChar char="⚬"/>
            </a:pPr>
            <a:r>
              <a:rPr lang="en-US" sz="2999">
                <a:solidFill>
                  <a:srgbClr val="191919"/>
                </a:solidFill>
                <a:latin typeface="Muli"/>
              </a:rPr>
              <a:t>Số lượng cây đạt đến giới hạn đã được xác định trước  </a:t>
            </a:r>
          </a:p>
          <a:p>
            <a:pPr algn="just" marL="1295397" indent="-431799" lvl="2">
              <a:lnSpc>
                <a:spcPts val="4799"/>
              </a:lnSpc>
              <a:buFont typeface="Arial"/>
              <a:buChar char="⚬"/>
            </a:pPr>
            <a:r>
              <a:rPr lang="en-US" sz="2999">
                <a:solidFill>
                  <a:srgbClr val="191919"/>
                </a:solidFill>
                <a:latin typeface="Muli"/>
              </a:rPr>
              <a:t>Mô hình không còn cải thiện đáng kể.</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DAFq8V_jYXI</dc:identifier>
  <dcterms:modified xsi:type="dcterms:W3CDTF">2011-08-01T06:04:30Z</dcterms:modified>
  <cp:revision>1</cp:revision>
  <dc:title>Project II - Slide</dc:title>
</cp:coreProperties>
</file>